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1"/>
  </p:notesMasterIdLst>
  <p:handoutMasterIdLst>
    <p:handoutMasterId r:id="rId12"/>
  </p:handoutMasterIdLst>
  <p:sldIdLst>
    <p:sldId id="468" r:id="rId2"/>
    <p:sldId id="470" r:id="rId3"/>
    <p:sldId id="469" r:id="rId4"/>
    <p:sldId id="471" r:id="rId5"/>
    <p:sldId id="437" r:id="rId6"/>
    <p:sldId id="458" r:id="rId7"/>
    <p:sldId id="438" r:id="rId8"/>
    <p:sldId id="439" r:id="rId9"/>
    <p:sldId id="434" r:id="rId10"/>
  </p:sldIdLst>
  <p:sldSz cx="9144000" cy="6858000" type="screen4x3"/>
  <p:notesSz cx="7038975" cy="9185275"/>
  <p:defaultTextStyle>
    <a:defPPr>
      <a:defRPr lang="en-US"/>
    </a:defPPr>
    <a:lvl1pPr algn="l" rtl="0" eaLnBrk="0" fontAlgn="base" hangingPunct="0">
      <a:spcBef>
        <a:spcPct val="20000"/>
      </a:spcBef>
      <a:spcAft>
        <a:spcPct val="0"/>
      </a:spcAft>
      <a:buSzPct val="80000"/>
      <a:buFont typeface="Wingdings" pitchFamily="2" charset="2"/>
      <a:buChar char="•"/>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1pPr>
    <a:lvl2pPr marL="457200" algn="l" rtl="0" eaLnBrk="0" fontAlgn="base" hangingPunct="0">
      <a:spcBef>
        <a:spcPct val="20000"/>
      </a:spcBef>
      <a:spcAft>
        <a:spcPct val="0"/>
      </a:spcAft>
      <a:buSzPct val="80000"/>
      <a:buFont typeface="Wingdings" pitchFamily="2" charset="2"/>
      <a:buChar char="•"/>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2pPr>
    <a:lvl3pPr marL="914400" algn="l" rtl="0" eaLnBrk="0" fontAlgn="base" hangingPunct="0">
      <a:spcBef>
        <a:spcPct val="20000"/>
      </a:spcBef>
      <a:spcAft>
        <a:spcPct val="0"/>
      </a:spcAft>
      <a:buSzPct val="80000"/>
      <a:buFont typeface="Wingdings" pitchFamily="2" charset="2"/>
      <a:buChar char="•"/>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3pPr>
    <a:lvl4pPr marL="1371600" algn="l" rtl="0" eaLnBrk="0" fontAlgn="base" hangingPunct="0">
      <a:spcBef>
        <a:spcPct val="20000"/>
      </a:spcBef>
      <a:spcAft>
        <a:spcPct val="0"/>
      </a:spcAft>
      <a:buSzPct val="80000"/>
      <a:buFont typeface="Wingdings" pitchFamily="2" charset="2"/>
      <a:buChar char="•"/>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4pPr>
    <a:lvl5pPr marL="1828800" algn="l" rtl="0" eaLnBrk="0" fontAlgn="base" hangingPunct="0">
      <a:spcBef>
        <a:spcPct val="20000"/>
      </a:spcBef>
      <a:spcAft>
        <a:spcPct val="0"/>
      </a:spcAft>
      <a:buSzPct val="80000"/>
      <a:buFont typeface="Wingdings" pitchFamily="2" charset="2"/>
      <a:buChar char="•"/>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5pPr>
    <a:lvl6pPr marL="2286000" algn="l" defTabSz="914400" rtl="0" eaLnBrk="1" latinLnBrk="0" hangingPunct="1">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6pPr>
    <a:lvl7pPr marL="2743200" algn="l" defTabSz="914400" rtl="0" eaLnBrk="1" latinLnBrk="0" hangingPunct="1">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7pPr>
    <a:lvl8pPr marL="3200400" algn="l" defTabSz="914400" rtl="0" eaLnBrk="1" latinLnBrk="0" hangingPunct="1">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8pPr>
    <a:lvl9pPr marL="3657600" algn="l" defTabSz="914400" rtl="0" eaLnBrk="1" latinLnBrk="0" hangingPunct="1">
      <a:defRPr sz="2000" b="1" kern="1200">
        <a:solidFill>
          <a:srgbClr val="0C479D"/>
        </a:solidFill>
        <a:effectLst>
          <a:outerShdw blurRad="38100" dist="38100" dir="2700000" algn="tl">
            <a:srgbClr val="000000">
              <a:alpha val="43137"/>
            </a:srgbClr>
          </a:outerShdw>
        </a:effectLst>
        <a:latin typeface="Arial Unicode MS" pitchFamily="34" charset="-128"/>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BDA89"/>
    <a:srgbClr val="CC3300"/>
    <a:srgbClr val="CC3399"/>
    <a:srgbClr val="3366CC"/>
    <a:srgbClr val="33CC33"/>
    <a:srgbClr val="3333FF"/>
    <a:srgbClr val="0C4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581" autoAdjust="0"/>
  </p:normalViewPr>
  <p:slideViewPr>
    <p:cSldViewPr>
      <p:cViewPr>
        <p:scale>
          <a:sx n="121" d="100"/>
          <a:sy n="121" d="100"/>
        </p:scale>
        <p:origin x="-112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034" y="-84"/>
      </p:cViewPr>
      <p:guideLst>
        <p:guide orient="horz" pos="2893"/>
        <p:guide pos="2217"/>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51175"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solidFill>
                  <a:schemeClr val="tx1"/>
                </a:solidFill>
                <a:effectLst/>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987800" y="0"/>
            <a:ext cx="3051175"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solidFill>
                  <a:schemeClr val="tx1"/>
                </a:solidFill>
                <a:effectLst/>
                <a:latin typeface="Times New Roman" pitchFamily="18" charset="0"/>
              </a:defRPr>
            </a:lvl1pPr>
          </a:lstStyle>
          <a:p>
            <a:endParaRPr lang="en-US"/>
          </a:p>
        </p:txBody>
      </p:sp>
      <p:sp>
        <p:nvSpPr>
          <p:cNvPr id="5124" name="Rectangle 4"/>
          <p:cNvSpPr>
            <a:spLocks noGrp="1" noChangeArrowheads="1"/>
          </p:cNvSpPr>
          <p:nvPr>
            <p:ph type="ftr" sz="quarter" idx="2"/>
          </p:nvPr>
        </p:nvSpPr>
        <p:spPr bwMode="auto">
          <a:xfrm>
            <a:off x="0" y="8726488"/>
            <a:ext cx="3051175"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solidFill>
                  <a:schemeClr val="tx1"/>
                </a:solidFill>
                <a:effectLst/>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987800" y="8726488"/>
            <a:ext cx="3051175"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solidFill>
                  <a:schemeClr val="tx1"/>
                </a:solidFill>
                <a:effectLst/>
                <a:latin typeface="Times New Roman" pitchFamily="18" charset="0"/>
              </a:defRPr>
            </a:lvl1pPr>
          </a:lstStyle>
          <a:p>
            <a:fld id="{E7299A0F-1757-4F04-AE18-530DBCA531CB}" type="slidenum">
              <a:rPr lang="en-US"/>
              <a:pPr/>
              <a:t>‹#›</a:t>
            </a:fld>
            <a:endParaRPr lang="en-US"/>
          </a:p>
        </p:txBody>
      </p:sp>
    </p:spTree>
    <p:extLst>
      <p:ext uri="{BB962C8B-B14F-4D97-AF65-F5344CB8AC3E}">
        <p14:creationId xmlns:p14="http://schemas.microsoft.com/office/powerpoint/2010/main" val="2538630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21013"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effectLst>
                  <a:outerShdw blurRad="38100" dist="38100" dir="2700000" algn="tl">
                    <a:srgbClr val="C0C0C0"/>
                  </a:outerShdw>
                </a:effectLst>
                <a:latin typeface="Tahoma" pitchFamily="34" charset="0"/>
              </a:defRPr>
            </a:lvl1pPr>
          </a:lstStyle>
          <a:p>
            <a:endParaRPr lang="en-US"/>
          </a:p>
        </p:txBody>
      </p:sp>
      <p:sp>
        <p:nvSpPr>
          <p:cNvPr id="11267" name="Rectangle 3"/>
          <p:cNvSpPr>
            <a:spLocks noGrp="1" noChangeArrowheads="1"/>
          </p:cNvSpPr>
          <p:nvPr>
            <p:ph type="dt" idx="1"/>
          </p:nvPr>
        </p:nvSpPr>
        <p:spPr bwMode="auto">
          <a:xfrm>
            <a:off x="4002088" y="0"/>
            <a:ext cx="3021012"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effectLst>
                  <a:outerShdw blurRad="38100" dist="38100" dir="2700000" algn="tl">
                    <a:srgbClr val="C0C0C0"/>
                  </a:outerShdw>
                </a:effectLst>
                <a:latin typeface="Tahoma" pitchFamily="34" charset="0"/>
              </a:defRPr>
            </a:lvl1pPr>
          </a:lstStyle>
          <a:p>
            <a:endParaRPr lang="en-US"/>
          </a:p>
        </p:txBody>
      </p:sp>
      <p:sp>
        <p:nvSpPr>
          <p:cNvPr id="11268" name="Rectangle 4"/>
          <p:cNvSpPr>
            <a:spLocks noGrp="1" noRot="1" noChangeAspect="1" noChangeArrowheads="1" noTextEdit="1"/>
          </p:cNvSpPr>
          <p:nvPr>
            <p:ph type="sldImg" idx="2"/>
          </p:nvPr>
        </p:nvSpPr>
        <p:spPr bwMode="auto">
          <a:xfrm>
            <a:off x="1265238" y="700088"/>
            <a:ext cx="4567237" cy="3425825"/>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06463" y="4359275"/>
            <a:ext cx="5210175" cy="412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11270" name="Rectangle 6"/>
          <p:cNvSpPr>
            <a:spLocks noGrp="1" noChangeArrowheads="1"/>
          </p:cNvSpPr>
          <p:nvPr>
            <p:ph type="ftr" sz="quarter" idx="4"/>
          </p:nvPr>
        </p:nvSpPr>
        <p:spPr bwMode="auto">
          <a:xfrm>
            <a:off x="0" y="8718550"/>
            <a:ext cx="3021013"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effectLst>
                  <a:outerShdw blurRad="38100" dist="38100" dir="2700000" algn="tl">
                    <a:srgbClr val="C0C0C0"/>
                  </a:outerShdw>
                </a:effectLst>
                <a:latin typeface="Tahoma" pitchFamily="34" charset="0"/>
              </a:defRPr>
            </a:lvl1pPr>
          </a:lstStyle>
          <a:p>
            <a:endParaRPr lang="en-US"/>
          </a:p>
        </p:txBody>
      </p:sp>
      <p:sp>
        <p:nvSpPr>
          <p:cNvPr id="11271" name="Rectangle 7"/>
          <p:cNvSpPr>
            <a:spLocks noGrp="1" noChangeArrowheads="1"/>
          </p:cNvSpPr>
          <p:nvPr>
            <p:ph type="sldNum" sz="quarter" idx="5"/>
          </p:nvPr>
        </p:nvSpPr>
        <p:spPr bwMode="auto">
          <a:xfrm>
            <a:off x="4002088" y="8718550"/>
            <a:ext cx="3021012"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effectLst>
                  <a:outerShdw blurRad="38100" dist="38100" dir="2700000" algn="tl">
                    <a:srgbClr val="C0C0C0"/>
                  </a:outerShdw>
                </a:effectLst>
                <a:latin typeface="Tahoma" pitchFamily="34" charset="0"/>
              </a:defRPr>
            </a:lvl1pPr>
          </a:lstStyle>
          <a:p>
            <a:fld id="{BD930CBE-1E38-45F5-8F6B-E3A677D9BA8D}" type="slidenum">
              <a:rPr lang="en-US"/>
              <a:pPr/>
              <a:t>‹#›</a:t>
            </a:fld>
            <a:endParaRPr lang="en-US"/>
          </a:p>
        </p:txBody>
      </p:sp>
    </p:spTree>
    <p:extLst>
      <p:ext uri="{BB962C8B-B14F-4D97-AF65-F5344CB8AC3E}">
        <p14:creationId xmlns:p14="http://schemas.microsoft.com/office/powerpoint/2010/main" val="321176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Wingdings" pitchFamily="2" charset="2"/>
      <a:defRPr sz="1200" kern="1200">
        <a:solidFill>
          <a:srgbClr val="0C479D"/>
        </a:solidFill>
        <a:latin typeface="Times New Roman" pitchFamily="18" charset="0"/>
        <a:ea typeface="+mn-ea"/>
        <a:cs typeface="+mn-cs"/>
      </a:defRPr>
    </a:lvl1pPr>
    <a:lvl2pPr marL="225425" indent="63182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859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1C475-7015-4BC0-B36C-4E455E20C45D}" type="slidenum">
              <a:rPr lang="en-US"/>
              <a:pPr/>
              <a:t>1</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1C475-7015-4BC0-B36C-4E455E20C45D}" type="slidenum">
              <a:rPr lang="en-US"/>
              <a:pPr/>
              <a:t>2</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1C475-7015-4BC0-B36C-4E455E20C45D}" type="slidenum">
              <a:rPr lang="en-US"/>
              <a:pPr/>
              <a:t>3</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59A171-9503-1443-838C-333174439D6F}" type="slidenum">
              <a:rPr lang="en-US"/>
              <a:pPr>
                <a:defRPr/>
              </a:pPr>
              <a:t>4</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6D3C8-3995-3C47-BFD1-3E144EF9EC89}" type="slidenum">
              <a:rPr lang="en-US"/>
              <a:pPr/>
              <a:t>9</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34" name="Rectangle 30"/>
          <p:cNvSpPr>
            <a:spLocks noGrp="1" noChangeArrowheads="1"/>
          </p:cNvSpPr>
          <p:nvPr>
            <p:ph type="ctrTitle"/>
          </p:nvPr>
        </p:nvSpPr>
        <p:spPr>
          <a:xfrm>
            <a:off x="2727325" y="3141663"/>
            <a:ext cx="5715000" cy="1387475"/>
          </a:xfrm>
        </p:spPr>
        <p:txBody>
          <a:bodyPr bIns="45720" anchor="ctr"/>
          <a:lstStyle>
            <a:lvl1pPr algn="r">
              <a:defRPr/>
            </a:lvl1pPr>
          </a:lstStyle>
          <a:p>
            <a:r>
              <a:rPr lang="en-US"/>
              <a:t>Click to edit Master title style</a:t>
            </a:r>
          </a:p>
        </p:txBody>
      </p:sp>
      <p:sp>
        <p:nvSpPr>
          <p:cNvPr id="21535" name="Rectangle 31"/>
          <p:cNvSpPr>
            <a:spLocks noGrp="1" noChangeArrowheads="1"/>
          </p:cNvSpPr>
          <p:nvPr>
            <p:ph type="subTitle" idx="1"/>
          </p:nvPr>
        </p:nvSpPr>
        <p:spPr>
          <a:xfrm>
            <a:off x="3125788" y="4743450"/>
            <a:ext cx="5307012" cy="1176338"/>
          </a:xfrm>
        </p:spPr>
        <p:txBody>
          <a:bodyPr/>
          <a:lstStyle>
            <a:lvl1pPr marL="0" indent="0" algn="r">
              <a:buFont typeface="Wingdings" pitchFamily="2" charset="2"/>
              <a:buNone/>
              <a:defRPr sz="2000"/>
            </a:lvl1pPr>
          </a:lstStyle>
          <a:p>
            <a:r>
              <a:rPr lang="en-US"/>
              <a:t>Click to edit Master subtitle style</a:t>
            </a:r>
          </a:p>
        </p:txBody>
      </p:sp>
      <p:sp>
        <p:nvSpPr>
          <p:cNvPr id="21538" name="Rectangle 34"/>
          <p:cNvSpPr>
            <a:spLocks noGrp="1" noChangeArrowheads="1"/>
          </p:cNvSpPr>
          <p:nvPr>
            <p:ph type="sldNum" sz="quarter" idx="4"/>
          </p:nvPr>
        </p:nvSpPr>
        <p:spPr>
          <a:xfrm>
            <a:off x="7467600" y="6467475"/>
            <a:ext cx="990600" cy="295275"/>
          </a:xfrm>
        </p:spPr>
        <p:txBody>
          <a:bodyPr/>
          <a:lstStyle>
            <a:lvl1pPr>
              <a:defRPr sz="1200" b="0"/>
            </a:lvl1pPr>
          </a:lstStyle>
          <a:p>
            <a:fld id="{104EC912-C643-4DCD-9A83-047BFDB6DEA3}" type="slidenum">
              <a:rPr lang="en-US"/>
              <a:pPr/>
              <a:t>‹#›</a:t>
            </a:fld>
            <a:endParaRPr lang="en-US"/>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Thursday, February 11, 2010</a:t>
            </a:r>
          </a:p>
        </p:txBody>
      </p:sp>
      <p:sp>
        <p:nvSpPr>
          <p:cNvPr id="5" name="Footer Placeholder 4"/>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6" name="Slide Number Placeholder 5"/>
          <p:cNvSpPr>
            <a:spLocks noGrp="1"/>
          </p:cNvSpPr>
          <p:nvPr>
            <p:ph type="sldNum" sz="quarter" idx="12"/>
          </p:nvPr>
        </p:nvSpPr>
        <p:spPr/>
        <p:txBody>
          <a:bodyPr/>
          <a:lstStyle>
            <a:lvl1pPr>
              <a:defRPr/>
            </a:lvl1pPr>
          </a:lstStyle>
          <a:p>
            <a:fld id="{58196550-5C1B-41DB-9AAF-142A619CDC84}" type="slidenum">
              <a:rPr lang="en-US"/>
              <a:pPr/>
              <a:t>‹#›</a:t>
            </a:fld>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27013"/>
            <a:ext cx="2133600" cy="552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227013"/>
            <a:ext cx="6253163" cy="552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Thursday, February 11, 2010</a:t>
            </a:r>
          </a:p>
        </p:txBody>
      </p:sp>
      <p:sp>
        <p:nvSpPr>
          <p:cNvPr id="5" name="Footer Placeholder 4"/>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6" name="Slide Number Placeholder 5"/>
          <p:cNvSpPr>
            <a:spLocks noGrp="1"/>
          </p:cNvSpPr>
          <p:nvPr>
            <p:ph type="sldNum" sz="quarter" idx="12"/>
          </p:nvPr>
        </p:nvSpPr>
        <p:spPr/>
        <p:txBody>
          <a:bodyPr/>
          <a:lstStyle>
            <a:lvl1pPr>
              <a:defRPr/>
            </a:lvl1pPr>
          </a:lstStyle>
          <a:p>
            <a:fld id="{AC28EA48-FF54-4A0A-B18D-1576034B3C31}" type="slidenum">
              <a:rPr lang="en-US"/>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Thursday, February 11, 2010</a:t>
            </a:r>
          </a:p>
        </p:txBody>
      </p:sp>
      <p:sp>
        <p:nvSpPr>
          <p:cNvPr id="5" name="Footer Placeholder 4"/>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6" name="Slide Number Placeholder 5"/>
          <p:cNvSpPr>
            <a:spLocks noGrp="1"/>
          </p:cNvSpPr>
          <p:nvPr>
            <p:ph type="sldNum" sz="quarter" idx="12"/>
          </p:nvPr>
        </p:nvSpPr>
        <p:spPr/>
        <p:txBody>
          <a:bodyPr/>
          <a:lstStyle>
            <a:lvl1pPr>
              <a:defRPr/>
            </a:lvl1pPr>
          </a:lstStyle>
          <a:p>
            <a:fld id="{BF290787-80BF-41C9-9920-EBD272B28A6D}" type="slidenum">
              <a:rPr lang="en-US"/>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Thursday, February 11, 2010</a:t>
            </a:r>
          </a:p>
        </p:txBody>
      </p:sp>
      <p:sp>
        <p:nvSpPr>
          <p:cNvPr id="5" name="Footer Placeholder 4"/>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6" name="Slide Number Placeholder 5"/>
          <p:cNvSpPr>
            <a:spLocks noGrp="1"/>
          </p:cNvSpPr>
          <p:nvPr>
            <p:ph type="sldNum" sz="quarter" idx="12"/>
          </p:nvPr>
        </p:nvSpPr>
        <p:spPr/>
        <p:txBody>
          <a:bodyPr/>
          <a:lstStyle>
            <a:lvl1pPr>
              <a:defRPr/>
            </a:lvl1pPr>
          </a:lstStyle>
          <a:p>
            <a:fld id="{FFE89AB4-399A-4ADD-B436-4E07CBA4E1B5}" type="slidenum">
              <a:rPr lang="en-US"/>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352550"/>
            <a:ext cx="4051300" cy="440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9775" y="1352550"/>
            <a:ext cx="4052888" cy="4402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Thursday, February 11, 2010</a:t>
            </a:r>
          </a:p>
        </p:txBody>
      </p:sp>
      <p:sp>
        <p:nvSpPr>
          <p:cNvPr id="6" name="Footer Placeholder 5"/>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7" name="Slide Number Placeholder 6"/>
          <p:cNvSpPr>
            <a:spLocks noGrp="1"/>
          </p:cNvSpPr>
          <p:nvPr>
            <p:ph type="sldNum" sz="quarter" idx="12"/>
          </p:nvPr>
        </p:nvSpPr>
        <p:spPr/>
        <p:txBody>
          <a:bodyPr/>
          <a:lstStyle>
            <a:lvl1pPr>
              <a:defRPr/>
            </a:lvl1pPr>
          </a:lstStyle>
          <a:p>
            <a:fld id="{AD126DE1-3C7D-42CA-A634-03690D6A3930}" type="slidenum">
              <a:rPr lang="en-US"/>
              <a:pPr/>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Thursday, February 11, 2010</a:t>
            </a:r>
          </a:p>
        </p:txBody>
      </p:sp>
      <p:sp>
        <p:nvSpPr>
          <p:cNvPr id="8" name="Footer Placeholder 7"/>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9" name="Slide Number Placeholder 8"/>
          <p:cNvSpPr>
            <a:spLocks noGrp="1"/>
          </p:cNvSpPr>
          <p:nvPr>
            <p:ph type="sldNum" sz="quarter" idx="12"/>
          </p:nvPr>
        </p:nvSpPr>
        <p:spPr/>
        <p:txBody>
          <a:bodyPr/>
          <a:lstStyle>
            <a:lvl1pPr>
              <a:defRPr/>
            </a:lvl1pPr>
          </a:lstStyle>
          <a:p>
            <a:fld id="{9E241BB4-31CE-4001-B5B7-2FD523EBBF8F}" type="slidenum">
              <a:rPr lang="en-US"/>
              <a:pPr/>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Thursday, February 11, 2010</a:t>
            </a:r>
          </a:p>
        </p:txBody>
      </p:sp>
      <p:sp>
        <p:nvSpPr>
          <p:cNvPr id="4" name="Footer Placeholder 3"/>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5" name="Slide Number Placeholder 4"/>
          <p:cNvSpPr>
            <a:spLocks noGrp="1"/>
          </p:cNvSpPr>
          <p:nvPr>
            <p:ph type="sldNum" sz="quarter" idx="12"/>
          </p:nvPr>
        </p:nvSpPr>
        <p:spPr/>
        <p:txBody>
          <a:bodyPr/>
          <a:lstStyle>
            <a:lvl1pPr>
              <a:defRPr/>
            </a:lvl1pPr>
          </a:lstStyle>
          <a:p>
            <a:fld id="{B44E02D0-27EF-483E-A2F3-494703E2AA0D}" type="slidenum">
              <a:rPr lang="en-US"/>
              <a:pPr/>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Thursday, February 11, 2010</a:t>
            </a:r>
          </a:p>
        </p:txBody>
      </p:sp>
      <p:sp>
        <p:nvSpPr>
          <p:cNvPr id="3" name="Footer Placeholder 2"/>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4" name="Slide Number Placeholder 3"/>
          <p:cNvSpPr>
            <a:spLocks noGrp="1"/>
          </p:cNvSpPr>
          <p:nvPr>
            <p:ph type="sldNum" sz="quarter" idx="12"/>
          </p:nvPr>
        </p:nvSpPr>
        <p:spPr/>
        <p:txBody>
          <a:bodyPr/>
          <a:lstStyle>
            <a:lvl1pPr>
              <a:defRPr/>
            </a:lvl1pPr>
          </a:lstStyle>
          <a:p>
            <a:fld id="{04AA4C34-5212-49F0-ABA4-8E38ABFDE452}" type="slidenum">
              <a:rPr lang="en-US"/>
              <a:pPr/>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Thursday, February 11, 2010</a:t>
            </a:r>
          </a:p>
        </p:txBody>
      </p:sp>
      <p:sp>
        <p:nvSpPr>
          <p:cNvPr id="6" name="Footer Placeholder 5"/>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7" name="Slide Number Placeholder 6"/>
          <p:cNvSpPr>
            <a:spLocks noGrp="1"/>
          </p:cNvSpPr>
          <p:nvPr>
            <p:ph type="sldNum" sz="quarter" idx="12"/>
          </p:nvPr>
        </p:nvSpPr>
        <p:spPr/>
        <p:txBody>
          <a:bodyPr/>
          <a:lstStyle>
            <a:lvl1pPr>
              <a:defRPr/>
            </a:lvl1pPr>
          </a:lstStyle>
          <a:p>
            <a:fld id="{EDADA920-A0C7-48B2-A8B6-F6DE8E07139A}" type="slidenum">
              <a:rPr lang="en-US"/>
              <a:pPr/>
              <a:t>‹#›</a:t>
            </a:fld>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Thursday, February 11, 2010</a:t>
            </a:r>
          </a:p>
        </p:txBody>
      </p:sp>
      <p:sp>
        <p:nvSpPr>
          <p:cNvPr id="6" name="Footer Placeholder 5"/>
          <p:cNvSpPr>
            <a:spLocks noGrp="1"/>
          </p:cNvSpPr>
          <p:nvPr>
            <p:ph type="ftr" sz="quarter" idx="11"/>
          </p:nvPr>
        </p:nvSpPr>
        <p:spPr/>
        <p:txBody>
          <a:bodyPr/>
          <a:lstStyle>
            <a:lvl1pPr>
              <a:defRPr/>
            </a:lvl1pPr>
          </a:lstStyle>
          <a:p>
            <a:r>
              <a:rPr lang="en-US"/>
              <a:t>CHULALONGKORN UNIVERSITY, BBA PROGRAM, INTERNATIONAL TRADE, SPRING 2010</a:t>
            </a:r>
          </a:p>
        </p:txBody>
      </p:sp>
      <p:sp>
        <p:nvSpPr>
          <p:cNvPr id="7" name="Slide Number Placeholder 6"/>
          <p:cNvSpPr>
            <a:spLocks noGrp="1"/>
          </p:cNvSpPr>
          <p:nvPr>
            <p:ph type="sldNum" sz="quarter" idx="12"/>
          </p:nvPr>
        </p:nvSpPr>
        <p:spPr/>
        <p:txBody>
          <a:bodyPr/>
          <a:lstStyle>
            <a:lvl1pPr>
              <a:defRPr/>
            </a:lvl1pPr>
          </a:lstStyle>
          <a:p>
            <a:fld id="{12B3BC33-3BAE-444B-914E-121F78F5C211}" type="slidenum">
              <a:rPr lang="en-US"/>
              <a:pPr/>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Grp="1" noChangeArrowheads="1"/>
          </p:cNvSpPr>
          <p:nvPr>
            <p:ph type="body" idx="1"/>
          </p:nvPr>
        </p:nvSpPr>
        <p:spPr bwMode="auto">
          <a:xfrm>
            <a:off x="346075" y="1352550"/>
            <a:ext cx="8256588" cy="4402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3"/>
            <a:endParaRPr lang="en-US" smtClean="0"/>
          </a:p>
        </p:txBody>
      </p:sp>
      <p:sp>
        <p:nvSpPr>
          <p:cNvPr id="1067" name="Rectangle 43"/>
          <p:cNvSpPr>
            <a:spLocks noGrp="1" noChangeArrowheads="1"/>
          </p:cNvSpPr>
          <p:nvPr>
            <p:ph type="dt" sz="half" idx="2"/>
          </p:nvPr>
        </p:nvSpPr>
        <p:spPr bwMode="auto">
          <a:xfrm>
            <a:off x="195263" y="6483350"/>
            <a:ext cx="1557337"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800" b="0">
                <a:solidFill>
                  <a:schemeClr val="bg2"/>
                </a:solidFill>
                <a:effectLst/>
                <a:latin typeface="Arial" charset="0"/>
              </a:defRPr>
            </a:lvl1pPr>
          </a:lstStyle>
          <a:p>
            <a:r>
              <a:rPr lang="en-US"/>
              <a:t>Thursday, February 11, 2010</a:t>
            </a:r>
          </a:p>
        </p:txBody>
      </p:sp>
      <p:sp>
        <p:nvSpPr>
          <p:cNvPr id="1068" name="Rectangle 44"/>
          <p:cNvSpPr>
            <a:spLocks noGrp="1" noChangeArrowheads="1"/>
          </p:cNvSpPr>
          <p:nvPr>
            <p:ph type="ftr" sz="quarter" idx="3"/>
          </p:nvPr>
        </p:nvSpPr>
        <p:spPr bwMode="auto">
          <a:xfrm>
            <a:off x="1828800" y="6400800"/>
            <a:ext cx="4891088" cy="190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SzTx/>
              <a:buFontTx/>
              <a:buNone/>
              <a:defRPr sz="1000" b="0">
                <a:solidFill>
                  <a:schemeClr val="bg2"/>
                </a:solidFill>
                <a:effectLst/>
                <a:latin typeface="Arial" charset="0"/>
              </a:defRPr>
            </a:lvl1pPr>
          </a:lstStyle>
          <a:p>
            <a:r>
              <a:rPr lang="en-US"/>
              <a:t>CHULALONGKORN UNIVERSITY, BBA PROGRAM, INTERNATIONAL TRADE, SPRING 2010</a:t>
            </a:r>
          </a:p>
        </p:txBody>
      </p:sp>
      <p:sp>
        <p:nvSpPr>
          <p:cNvPr id="1069" name="Rectangle 45"/>
          <p:cNvSpPr>
            <a:spLocks noGrp="1" noChangeArrowheads="1"/>
          </p:cNvSpPr>
          <p:nvPr>
            <p:ph type="sldNum" sz="quarter" idx="4"/>
          </p:nvPr>
        </p:nvSpPr>
        <p:spPr bwMode="auto">
          <a:xfrm>
            <a:off x="8188325" y="6400800"/>
            <a:ext cx="73025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000">
                <a:solidFill>
                  <a:schemeClr val="bg2"/>
                </a:solidFill>
                <a:effectLst/>
                <a:latin typeface="Arial" charset="0"/>
              </a:defRPr>
            </a:lvl1pPr>
          </a:lstStyle>
          <a:p>
            <a:fld id="{FE179716-9570-4950-9721-7A4F5680B548}" type="slidenum">
              <a:rPr lang="en-US"/>
              <a:pPr/>
              <a:t>‹#›</a:t>
            </a:fld>
            <a:endParaRPr lang="en-US"/>
          </a:p>
        </p:txBody>
      </p:sp>
      <p:sp>
        <p:nvSpPr>
          <p:cNvPr id="1073" name="Rectangle 49"/>
          <p:cNvSpPr>
            <a:spLocks noGrp="1" noChangeArrowheads="1"/>
          </p:cNvSpPr>
          <p:nvPr>
            <p:ph type="title"/>
          </p:nvPr>
        </p:nvSpPr>
        <p:spPr bwMode="auto">
          <a:xfrm>
            <a:off x="1616075" y="227013"/>
            <a:ext cx="7269163" cy="8604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p>
            <a:pPr lvl="0"/>
            <a:r>
              <a:rPr lang="en-US" smtClean="0"/>
              <a:t>Click to edit Master title style</a:t>
            </a:r>
          </a:p>
        </p:txBody>
      </p:sp>
      <p:sp>
        <p:nvSpPr>
          <p:cNvPr id="1076" name="Rectangle 52"/>
          <p:cNvSpPr>
            <a:spLocks noChangeArrowheads="1"/>
          </p:cNvSpPr>
          <p:nvPr userDrawn="1"/>
        </p:nvSpPr>
        <p:spPr bwMode="auto">
          <a:xfrm flipV="1">
            <a:off x="1600200" y="762000"/>
            <a:ext cx="7239000" cy="76200"/>
          </a:xfrm>
          <a:prstGeom prst="rect">
            <a:avLst/>
          </a:prstGeom>
          <a:solidFill>
            <a:srgbClr val="D29B00"/>
          </a:solidFill>
          <a:ln w="9525">
            <a:noFill/>
            <a:miter lim="800000"/>
            <a:headEnd/>
            <a:tailEnd/>
          </a:ln>
          <a:effectLst/>
        </p:spPr>
        <p:txBody>
          <a:bodyPr wrap="none" anchor="ctr"/>
          <a:lstStyle/>
          <a:p>
            <a:endParaRPr lang="en-US"/>
          </a:p>
        </p:txBody>
      </p:sp>
      <p:sp>
        <p:nvSpPr>
          <p:cNvPr id="1077" name="Rectangle 53"/>
          <p:cNvSpPr>
            <a:spLocks noChangeArrowheads="1"/>
          </p:cNvSpPr>
          <p:nvPr userDrawn="1"/>
        </p:nvSpPr>
        <p:spPr bwMode="auto">
          <a:xfrm rot="16200000" flipV="1">
            <a:off x="6358731" y="3234532"/>
            <a:ext cx="4884737" cy="76200"/>
          </a:xfrm>
          <a:prstGeom prst="rect">
            <a:avLst/>
          </a:prstGeom>
          <a:solidFill>
            <a:srgbClr val="D29B00"/>
          </a:solidFill>
          <a:ln w="9525">
            <a:noFill/>
            <a:miter lim="800000"/>
            <a:headEnd/>
            <a:tailEnd/>
          </a:ln>
          <a:effectLst/>
        </p:spPr>
        <p:txBody>
          <a:bodyPr wrap="none" anchor="ctr"/>
          <a:lstStyle/>
          <a:p>
            <a:endParaRPr lang="en-US"/>
          </a:p>
        </p:txBody>
      </p:sp>
      <p:pic>
        <p:nvPicPr>
          <p:cNvPr id="1078" name="Picture 54" descr="prakeal"/>
          <p:cNvPicPr>
            <a:picLocks noChangeAspect="1" noChangeArrowheads="1"/>
          </p:cNvPicPr>
          <p:nvPr userDrawn="1"/>
        </p:nvPicPr>
        <p:blipFill>
          <a:blip r:embed="rId13" cstate="print"/>
          <a:srcRect/>
          <a:stretch>
            <a:fillRect/>
          </a:stretch>
        </p:blipFill>
        <p:spPr bwMode="auto">
          <a:xfrm>
            <a:off x="457200" y="152400"/>
            <a:ext cx="723900" cy="981075"/>
          </a:xfrm>
          <a:prstGeom prst="rect">
            <a:avLst/>
          </a:prstGeom>
          <a:noFill/>
          <a:ln w="9525">
            <a:noFill/>
            <a:miter lim="800000"/>
            <a:headEnd/>
            <a:tailEnd/>
          </a:ln>
        </p:spPr>
      </p:pic>
      <p:sp>
        <p:nvSpPr>
          <p:cNvPr id="1079" name="Text Box 55"/>
          <p:cNvSpPr txBox="1">
            <a:spLocks noChangeArrowheads="1"/>
          </p:cNvSpPr>
          <p:nvPr userDrawn="1"/>
        </p:nvSpPr>
        <p:spPr bwMode="auto">
          <a:xfrm>
            <a:off x="6934200" y="6384925"/>
            <a:ext cx="1371600" cy="244475"/>
          </a:xfrm>
          <a:prstGeom prst="rect">
            <a:avLst/>
          </a:prstGeom>
          <a:noFill/>
          <a:ln w="9525">
            <a:noFill/>
            <a:miter lim="800000"/>
            <a:headEnd/>
            <a:tailEnd/>
          </a:ln>
          <a:effectLst/>
        </p:spPr>
        <p:txBody>
          <a:bodyPr>
            <a:spAutoFit/>
          </a:bodyPr>
          <a:lstStyle/>
          <a:p>
            <a:pPr algn="r">
              <a:spcBef>
                <a:spcPct val="50000"/>
              </a:spcBef>
              <a:buFont typeface="Wingdings" pitchFamily="2" charset="2"/>
              <a:buNone/>
            </a:pPr>
            <a:r>
              <a:rPr lang="en-US" sz="1000" b="0" i="1">
                <a:solidFill>
                  <a:schemeClr val="tx1"/>
                </a:solidFill>
                <a:effectLst/>
                <a:latin typeface="Arial" charset="0"/>
              </a:rPr>
              <a:t>Ashok Sadhwani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hf hdr="0"/>
  <p:txStyles>
    <p:titleStyle>
      <a:lvl1pPr algn="l" rtl="0" eaLnBrk="0" fontAlgn="base" hangingPunct="0">
        <a:spcBef>
          <a:spcPct val="0"/>
        </a:spcBef>
        <a:spcAft>
          <a:spcPct val="0"/>
        </a:spcAft>
        <a:defRPr sz="3200" b="1">
          <a:solidFill>
            <a:srgbClr val="0C479D"/>
          </a:solidFill>
          <a:latin typeface="+mj-lt"/>
          <a:ea typeface="+mj-ea"/>
          <a:cs typeface="+mj-cs"/>
        </a:defRPr>
      </a:lvl1pPr>
      <a:lvl2pPr algn="l" rtl="0" eaLnBrk="0" fontAlgn="base" hangingPunct="0">
        <a:spcBef>
          <a:spcPct val="0"/>
        </a:spcBef>
        <a:spcAft>
          <a:spcPct val="0"/>
        </a:spcAft>
        <a:defRPr sz="3200" b="1">
          <a:solidFill>
            <a:srgbClr val="0C479D"/>
          </a:solidFill>
          <a:latin typeface="Tahoma" pitchFamily="34" charset="0"/>
        </a:defRPr>
      </a:lvl2pPr>
      <a:lvl3pPr algn="l" rtl="0" eaLnBrk="0" fontAlgn="base" hangingPunct="0">
        <a:spcBef>
          <a:spcPct val="0"/>
        </a:spcBef>
        <a:spcAft>
          <a:spcPct val="0"/>
        </a:spcAft>
        <a:defRPr sz="3200" b="1">
          <a:solidFill>
            <a:srgbClr val="0C479D"/>
          </a:solidFill>
          <a:latin typeface="Tahoma" pitchFamily="34" charset="0"/>
        </a:defRPr>
      </a:lvl3pPr>
      <a:lvl4pPr algn="l" rtl="0" eaLnBrk="0" fontAlgn="base" hangingPunct="0">
        <a:spcBef>
          <a:spcPct val="0"/>
        </a:spcBef>
        <a:spcAft>
          <a:spcPct val="0"/>
        </a:spcAft>
        <a:defRPr sz="3200" b="1">
          <a:solidFill>
            <a:srgbClr val="0C479D"/>
          </a:solidFill>
          <a:latin typeface="Tahoma" pitchFamily="34" charset="0"/>
        </a:defRPr>
      </a:lvl4pPr>
      <a:lvl5pPr algn="l" rtl="0" eaLnBrk="0" fontAlgn="base" hangingPunct="0">
        <a:spcBef>
          <a:spcPct val="0"/>
        </a:spcBef>
        <a:spcAft>
          <a:spcPct val="0"/>
        </a:spcAft>
        <a:defRPr sz="3200" b="1">
          <a:solidFill>
            <a:srgbClr val="0C479D"/>
          </a:solidFill>
          <a:latin typeface="Tahoma" pitchFamily="34" charset="0"/>
        </a:defRPr>
      </a:lvl5pPr>
      <a:lvl6pPr marL="457200" algn="l" rtl="0" eaLnBrk="0" fontAlgn="base" hangingPunct="0">
        <a:spcBef>
          <a:spcPct val="0"/>
        </a:spcBef>
        <a:spcAft>
          <a:spcPct val="0"/>
        </a:spcAft>
        <a:defRPr sz="3200" b="1">
          <a:solidFill>
            <a:srgbClr val="0C479D"/>
          </a:solidFill>
          <a:latin typeface="Tahoma" pitchFamily="34" charset="0"/>
        </a:defRPr>
      </a:lvl6pPr>
      <a:lvl7pPr marL="914400" algn="l" rtl="0" eaLnBrk="0" fontAlgn="base" hangingPunct="0">
        <a:spcBef>
          <a:spcPct val="0"/>
        </a:spcBef>
        <a:spcAft>
          <a:spcPct val="0"/>
        </a:spcAft>
        <a:defRPr sz="3200" b="1">
          <a:solidFill>
            <a:srgbClr val="0C479D"/>
          </a:solidFill>
          <a:latin typeface="Tahoma" pitchFamily="34" charset="0"/>
        </a:defRPr>
      </a:lvl7pPr>
      <a:lvl8pPr marL="1371600" algn="l" rtl="0" eaLnBrk="0" fontAlgn="base" hangingPunct="0">
        <a:spcBef>
          <a:spcPct val="0"/>
        </a:spcBef>
        <a:spcAft>
          <a:spcPct val="0"/>
        </a:spcAft>
        <a:defRPr sz="3200" b="1">
          <a:solidFill>
            <a:srgbClr val="0C479D"/>
          </a:solidFill>
          <a:latin typeface="Tahoma" pitchFamily="34" charset="0"/>
        </a:defRPr>
      </a:lvl8pPr>
      <a:lvl9pPr marL="1828800" algn="l" rtl="0" eaLnBrk="0" fontAlgn="base" hangingPunct="0">
        <a:spcBef>
          <a:spcPct val="0"/>
        </a:spcBef>
        <a:spcAft>
          <a:spcPct val="0"/>
        </a:spcAft>
        <a:defRPr sz="3200" b="1">
          <a:solidFill>
            <a:srgbClr val="0C479D"/>
          </a:solidFill>
          <a:latin typeface="Tahoma" pitchFamily="34" charset="0"/>
        </a:defRPr>
      </a:lvl9pPr>
    </p:titleStyle>
    <p:bodyStyle>
      <a:lvl1pPr marL="342900" indent="-342900" algn="l" rtl="0" eaLnBrk="0" fontAlgn="base" hangingPunct="0">
        <a:spcBef>
          <a:spcPct val="20000"/>
        </a:spcBef>
        <a:spcAft>
          <a:spcPct val="0"/>
        </a:spcAft>
        <a:buClr>
          <a:srgbClr val="0C479D"/>
        </a:buClr>
        <a:buSzPct val="80000"/>
        <a:buFont typeface="Wingdings" pitchFamily="2" charset="2"/>
        <a:buChar char="u"/>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C479D"/>
        </a:buClr>
        <a:buSzPct val="80000"/>
        <a:buFont typeface="Wingdings" pitchFamily="2" charset="2"/>
        <a:buChar char="v"/>
        <a:defRPr sz="2000" b="1">
          <a:solidFill>
            <a:schemeClr val="tx1"/>
          </a:solidFill>
          <a:latin typeface="+mn-lt"/>
        </a:defRPr>
      </a:lvl2pPr>
      <a:lvl3pPr marL="1143000" indent="-228600" algn="l" rtl="0" eaLnBrk="0" fontAlgn="base" hangingPunct="0">
        <a:spcBef>
          <a:spcPct val="20000"/>
        </a:spcBef>
        <a:spcAft>
          <a:spcPct val="0"/>
        </a:spcAft>
        <a:buClr>
          <a:srgbClr val="0C479D"/>
        </a:buClr>
        <a:buSzPct val="80000"/>
        <a:buFont typeface="Wingdings" pitchFamily="2" charset="2"/>
        <a:buChar char="u"/>
        <a:defRPr b="1">
          <a:solidFill>
            <a:schemeClr val="tx1"/>
          </a:solidFill>
          <a:latin typeface="+mn-lt"/>
        </a:defRPr>
      </a:lvl3pPr>
      <a:lvl4pPr marL="1600200" indent="-228600" algn="l" rtl="0" eaLnBrk="0" fontAlgn="base" hangingPunct="0">
        <a:spcBef>
          <a:spcPct val="20000"/>
        </a:spcBef>
        <a:spcAft>
          <a:spcPct val="0"/>
        </a:spcAft>
        <a:buClr>
          <a:srgbClr val="0C479D"/>
        </a:buClr>
        <a:buSzPct val="80000"/>
        <a:buFont typeface="Wingdings" pitchFamily="2" charset="2"/>
        <a:buChar char="v"/>
        <a:defRPr sz="1600" b="1">
          <a:solidFill>
            <a:schemeClr val="tx1"/>
          </a:solidFill>
          <a:latin typeface="+mn-lt"/>
        </a:defRPr>
      </a:lvl4pPr>
      <a:lvl5pPr marL="2057400" indent="-228600" algn="l" rtl="0" eaLnBrk="0" fontAlgn="base" hangingPunct="0">
        <a:spcBef>
          <a:spcPct val="20000"/>
        </a:spcBef>
        <a:spcAft>
          <a:spcPct val="0"/>
        </a:spcAft>
        <a:buClr>
          <a:srgbClr val="0C479D"/>
        </a:buClr>
        <a:buSzPct val="70000"/>
        <a:buFont typeface="Wingdings" pitchFamily="2" charset="2"/>
        <a:buChar char="u"/>
        <a:defRPr sz="1400" b="1">
          <a:solidFill>
            <a:schemeClr val="tx1"/>
          </a:solidFill>
          <a:latin typeface="+mn-lt"/>
        </a:defRPr>
      </a:lvl5pPr>
      <a:lvl6pPr marL="2514600" indent="-228600" algn="l" rtl="0" eaLnBrk="0" fontAlgn="base" hangingPunct="0">
        <a:spcBef>
          <a:spcPct val="20000"/>
        </a:spcBef>
        <a:spcAft>
          <a:spcPct val="0"/>
        </a:spcAft>
        <a:buClr>
          <a:srgbClr val="0C479D"/>
        </a:buClr>
        <a:buSzPct val="70000"/>
        <a:buFont typeface="Wingdings" pitchFamily="2" charset="2"/>
        <a:buChar char="u"/>
        <a:defRPr sz="1400" b="1">
          <a:solidFill>
            <a:schemeClr val="tx1"/>
          </a:solidFill>
          <a:latin typeface="+mn-lt"/>
        </a:defRPr>
      </a:lvl6pPr>
      <a:lvl7pPr marL="2971800" indent="-228600" algn="l" rtl="0" eaLnBrk="0" fontAlgn="base" hangingPunct="0">
        <a:spcBef>
          <a:spcPct val="20000"/>
        </a:spcBef>
        <a:spcAft>
          <a:spcPct val="0"/>
        </a:spcAft>
        <a:buClr>
          <a:srgbClr val="0C479D"/>
        </a:buClr>
        <a:buSzPct val="70000"/>
        <a:buFont typeface="Wingdings" pitchFamily="2" charset="2"/>
        <a:buChar char="u"/>
        <a:defRPr sz="1400" b="1">
          <a:solidFill>
            <a:schemeClr val="tx1"/>
          </a:solidFill>
          <a:latin typeface="+mn-lt"/>
        </a:defRPr>
      </a:lvl7pPr>
      <a:lvl8pPr marL="3429000" indent="-228600" algn="l" rtl="0" eaLnBrk="0" fontAlgn="base" hangingPunct="0">
        <a:spcBef>
          <a:spcPct val="20000"/>
        </a:spcBef>
        <a:spcAft>
          <a:spcPct val="0"/>
        </a:spcAft>
        <a:buClr>
          <a:srgbClr val="0C479D"/>
        </a:buClr>
        <a:buSzPct val="70000"/>
        <a:buFont typeface="Wingdings" pitchFamily="2" charset="2"/>
        <a:buChar char="u"/>
        <a:defRPr sz="1400" b="1">
          <a:solidFill>
            <a:schemeClr val="tx1"/>
          </a:solidFill>
          <a:latin typeface="+mn-lt"/>
        </a:defRPr>
      </a:lvl8pPr>
      <a:lvl9pPr marL="3886200" indent="-228600" algn="l" rtl="0" eaLnBrk="0" fontAlgn="base" hangingPunct="0">
        <a:spcBef>
          <a:spcPct val="20000"/>
        </a:spcBef>
        <a:spcAft>
          <a:spcPct val="0"/>
        </a:spcAft>
        <a:buClr>
          <a:srgbClr val="0C479D"/>
        </a:buClr>
        <a:buSzPct val="70000"/>
        <a:buFont typeface="Wingdings" pitchFamily="2" charset="2"/>
        <a:buChar char="u"/>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F6713EE3-C5AD-4AC7-BC78-085D3782F340}" type="slidenum">
              <a:rPr lang="en-US"/>
              <a:pPr/>
              <a:t>1</a:t>
            </a:fld>
            <a:endParaRPr lang="en-US"/>
          </a:p>
        </p:txBody>
      </p:sp>
      <p:sp>
        <p:nvSpPr>
          <p:cNvPr id="324611" name="Rectangle 3"/>
          <p:cNvSpPr>
            <a:spLocks noChangeArrowheads="1"/>
          </p:cNvSpPr>
          <p:nvPr/>
        </p:nvSpPr>
        <p:spPr bwMode="auto">
          <a:xfrm>
            <a:off x="1295400" y="304800"/>
            <a:ext cx="7696200" cy="403225"/>
          </a:xfrm>
          <a:prstGeom prst="rect">
            <a:avLst/>
          </a:prstGeom>
          <a:noFill/>
          <a:ln w="9525">
            <a:noFill/>
            <a:miter lim="800000"/>
            <a:headEnd/>
            <a:tailEnd/>
          </a:ln>
          <a:effectLst/>
        </p:spPr>
        <p:txBody>
          <a:bodyPr bIns="0" anchor="b"/>
          <a:lstStyle/>
          <a:p>
            <a:pPr algn="ctr">
              <a:spcBef>
                <a:spcPct val="0"/>
              </a:spcBef>
              <a:buSzTx/>
              <a:buFontTx/>
              <a:buNone/>
            </a:pPr>
            <a:r>
              <a:rPr lang="en-US" sz="2800" i="0" dirty="0">
                <a:solidFill>
                  <a:srgbClr val="000090"/>
                </a:solidFill>
                <a:effectLst/>
                <a:latin typeface="Arial"/>
                <a:cs typeface="Arial"/>
              </a:rPr>
              <a:t>RULES OF </a:t>
            </a:r>
            <a:r>
              <a:rPr lang="en-US" sz="2800" i="0" dirty="0" smtClean="0">
                <a:solidFill>
                  <a:srgbClr val="000090"/>
                </a:solidFill>
                <a:effectLst/>
                <a:latin typeface="Arial"/>
                <a:cs typeface="Arial"/>
              </a:rPr>
              <a:t>ORIGIN (Workshop)</a:t>
            </a:r>
            <a:endParaRPr lang="en-US" sz="2400" i="0" dirty="0">
              <a:solidFill>
                <a:srgbClr val="000090"/>
              </a:solidFill>
              <a:effectLst/>
              <a:latin typeface="Arial"/>
              <a:cs typeface="Arial"/>
            </a:endParaRPr>
          </a:p>
        </p:txBody>
      </p:sp>
      <p:sp>
        <p:nvSpPr>
          <p:cNvPr id="324612" name="Rectangle 4"/>
          <p:cNvSpPr>
            <a:spLocks noChangeArrowheads="1"/>
          </p:cNvSpPr>
          <p:nvPr/>
        </p:nvSpPr>
        <p:spPr bwMode="auto">
          <a:xfrm>
            <a:off x="1828800" y="990600"/>
            <a:ext cx="6477000" cy="461665"/>
          </a:xfrm>
          <a:prstGeom prst="rect">
            <a:avLst/>
          </a:prstGeom>
          <a:noFill/>
          <a:ln w="9525">
            <a:noFill/>
            <a:miter lim="800000"/>
            <a:headEnd/>
            <a:tailEnd/>
          </a:ln>
          <a:effectLst/>
        </p:spPr>
        <p:txBody>
          <a:bodyPr>
            <a:spAutoFit/>
          </a:bodyPr>
          <a:lstStyle/>
          <a:p>
            <a:pPr algn="ctr">
              <a:buNone/>
            </a:pPr>
            <a:r>
              <a:rPr lang="en-US" sz="2400" dirty="0" smtClean="0">
                <a:solidFill>
                  <a:srgbClr val="000090"/>
                </a:solidFill>
                <a:effectLst/>
                <a:latin typeface="Arial" charset="0"/>
              </a:rPr>
              <a:t>For Rule A – Wholly procured</a:t>
            </a:r>
          </a:p>
        </p:txBody>
      </p:sp>
      <p:sp>
        <p:nvSpPr>
          <p:cNvPr id="324618" name="Rectangle 10"/>
          <p:cNvSpPr>
            <a:spLocks noChangeArrowheads="1"/>
          </p:cNvSpPr>
          <p:nvPr/>
        </p:nvSpPr>
        <p:spPr bwMode="auto">
          <a:xfrm>
            <a:off x="533400" y="1905000"/>
            <a:ext cx="8153400" cy="3581400"/>
          </a:xfrm>
          <a:prstGeom prst="rect">
            <a:avLst/>
          </a:prstGeom>
          <a:noFill/>
          <a:ln w="12700">
            <a:noFill/>
            <a:miter lim="800000"/>
            <a:headEnd/>
            <a:tailEnd/>
          </a:ln>
          <a:effectLst/>
        </p:spPr>
        <p:txBody>
          <a:bodyPr lIns="90488" tIns="44450" rIns="90488" bIns="44450"/>
          <a:lstStyle/>
          <a:p>
            <a:pPr>
              <a:buNone/>
            </a:pPr>
            <a:r>
              <a:rPr lang="en-US" dirty="0">
                <a:solidFill>
                  <a:srgbClr val="000090"/>
                </a:solidFill>
                <a:effectLst/>
              </a:rPr>
              <a:t>100 </a:t>
            </a:r>
            <a:r>
              <a:rPr lang="en-US" dirty="0" smtClean="0">
                <a:solidFill>
                  <a:srgbClr val="000090"/>
                </a:solidFill>
                <a:effectLst/>
              </a:rPr>
              <a:t>Mexican born </a:t>
            </a:r>
            <a:r>
              <a:rPr lang="en-US" dirty="0">
                <a:solidFill>
                  <a:srgbClr val="000090"/>
                </a:solidFill>
                <a:effectLst/>
              </a:rPr>
              <a:t>calves were sent to a farm in </a:t>
            </a:r>
            <a:r>
              <a:rPr lang="en-US" dirty="0" smtClean="0">
                <a:solidFill>
                  <a:srgbClr val="000090"/>
                </a:solidFill>
                <a:effectLst/>
              </a:rPr>
              <a:t>Arizona that </a:t>
            </a:r>
            <a:r>
              <a:rPr lang="en-US" dirty="0">
                <a:solidFill>
                  <a:srgbClr val="000090"/>
                </a:solidFill>
                <a:effectLst/>
              </a:rPr>
              <a:t>fed and raised them into fully-grown and matured cows</a:t>
            </a:r>
            <a:r>
              <a:rPr lang="en-US" dirty="0" smtClean="0">
                <a:solidFill>
                  <a:srgbClr val="000090"/>
                </a:solidFill>
                <a:effectLst/>
              </a:rPr>
              <a:t>. </a:t>
            </a:r>
            <a:r>
              <a:rPr lang="en-US" dirty="0">
                <a:solidFill>
                  <a:srgbClr val="000090"/>
                </a:solidFill>
                <a:effectLst/>
              </a:rPr>
              <a:t>The farm </a:t>
            </a:r>
            <a:r>
              <a:rPr lang="en-US" dirty="0" smtClean="0">
                <a:solidFill>
                  <a:srgbClr val="000090"/>
                </a:solidFill>
                <a:effectLst/>
              </a:rPr>
              <a:t>then exported </a:t>
            </a:r>
            <a:r>
              <a:rPr lang="en-US" dirty="0">
                <a:solidFill>
                  <a:srgbClr val="000090"/>
                </a:solidFill>
                <a:effectLst/>
              </a:rPr>
              <a:t>50 cows to Kobe, </a:t>
            </a:r>
            <a:r>
              <a:rPr lang="en-US" dirty="0" smtClean="0">
                <a:solidFill>
                  <a:srgbClr val="000090"/>
                </a:solidFill>
                <a:effectLst/>
              </a:rPr>
              <a:t>Japan. A Japanese exporter after fattening them exported 25 cows to Taiwan.</a:t>
            </a:r>
          </a:p>
          <a:p>
            <a:pPr>
              <a:buNone/>
            </a:pPr>
            <a:endParaRPr lang="en-US" dirty="0" smtClean="0">
              <a:solidFill>
                <a:srgbClr val="000090"/>
              </a:solidFill>
              <a:effectLst/>
            </a:endParaRPr>
          </a:p>
          <a:p>
            <a:pPr>
              <a:buNone/>
            </a:pPr>
            <a:endParaRPr lang="en-US" dirty="0">
              <a:solidFill>
                <a:srgbClr val="000090"/>
              </a:solidFill>
              <a:effectLst/>
            </a:endParaRPr>
          </a:p>
          <a:p>
            <a:pPr marL="457200" indent="-457200">
              <a:buAutoNum type="arabicPeriod"/>
            </a:pPr>
            <a:r>
              <a:rPr lang="en-US" dirty="0" smtClean="0">
                <a:solidFill>
                  <a:srgbClr val="000090"/>
                </a:solidFill>
                <a:effectLst/>
              </a:rPr>
              <a:t>What </a:t>
            </a:r>
            <a:r>
              <a:rPr lang="en-US" dirty="0">
                <a:solidFill>
                  <a:srgbClr val="000090"/>
                </a:solidFill>
                <a:effectLst/>
              </a:rPr>
              <a:t>is the country of origin of the </a:t>
            </a:r>
            <a:r>
              <a:rPr lang="en-US" dirty="0" smtClean="0">
                <a:solidFill>
                  <a:srgbClr val="000090"/>
                </a:solidFill>
                <a:effectLst/>
              </a:rPr>
              <a:t>50 cows </a:t>
            </a:r>
            <a:r>
              <a:rPr lang="en-US" dirty="0">
                <a:solidFill>
                  <a:srgbClr val="000090"/>
                </a:solidFill>
                <a:effectLst/>
              </a:rPr>
              <a:t>exported to Japan? Why</a:t>
            </a:r>
            <a:r>
              <a:rPr lang="en-US" dirty="0" smtClean="0">
                <a:solidFill>
                  <a:srgbClr val="000090"/>
                </a:solidFill>
                <a:effectLst/>
              </a:rPr>
              <a:t>?</a:t>
            </a:r>
          </a:p>
          <a:p>
            <a:pPr marL="457200" indent="-457200">
              <a:buFont typeface="Wingdings" pitchFamily="2" charset="2"/>
              <a:buAutoNum type="arabicPeriod"/>
            </a:pPr>
            <a:r>
              <a:rPr lang="en-US" dirty="0">
                <a:solidFill>
                  <a:srgbClr val="000090"/>
                </a:solidFill>
                <a:effectLst/>
              </a:rPr>
              <a:t>What is the country of origin of the </a:t>
            </a:r>
            <a:r>
              <a:rPr lang="en-US" dirty="0" smtClean="0">
                <a:solidFill>
                  <a:srgbClr val="000090"/>
                </a:solidFill>
                <a:effectLst/>
              </a:rPr>
              <a:t>25 fattened cows </a:t>
            </a:r>
            <a:r>
              <a:rPr lang="en-US" dirty="0">
                <a:solidFill>
                  <a:srgbClr val="000090"/>
                </a:solidFill>
                <a:effectLst/>
              </a:rPr>
              <a:t>exported to </a:t>
            </a:r>
            <a:r>
              <a:rPr lang="en-US" dirty="0" smtClean="0">
                <a:solidFill>
                  <a:srgbClr val="000090"/>
                </a:solidFill>
                <a:effectLst/>
              </a:rPr>
              <a:t>Taiwan? </a:t>
            </a:r>
            <a:r>
              <a:rPr lang="en-US" dirty="0">
                <a:solidFill>
                  <a:srgbClr val="000090"/>
                </a:solidFill>
                <a:effectLst/>
              </a:rPr>
              <a:t>Why</a:t>
            </a:r>
            <a:r>
              <a:rPr lang="en-US" dirty="0" smtClean="0">
                <a:solidFill>
                  <a:srgbClr val="000090"/>
                </a:solidFill>
                <a:effectLst/>
              </a:rPr>
              <a:t>? </a:t>
            </a:r>
            <a:endParaRPr lang="en-US" sz="1600" b="0" i="0" dirty="0">
              <a:solidFill>
                <a:srgbClr val="000090"/>
              </a:solidFill>
              <a:effectLst/>
              <a:latin typeface="Arial"/>
              <a:cs typeface="Arial"/>
            </a:endParaRPr>
          </a:p>
          <a:p>
            <a:pPr marL="1143000" lvl="2" indent="-228600">
              <a:lnSpc>
                <a:spcPct val="90000"/>
              </a:lnSpc>
              <a:buClr>
                <a:srgbClr val="0C479D"/>
              </a:buClr>
              <a:buFont typeface="Wingdings" pitchFamily="2" charset="2"/>
              <a:buNone/>
            </a:pPr>
            <a:r>
              <a:rPr lang="en-US" sz="1800" b="0" i="0" dirty="0">
                <a:solidFill>
                  <a:srgbClr val="000090"/>
                </a:solidFill>
                <a:effectLst/>
                <a:latin typeface="Arial"/>
                <a:cs typeface="Arial"/>
              </a:rPr>
              <a:t>						</a:t>
            </a:r>
            <a:endParaRPr lang="en-US" sz="1800" dirty="0">
              <a:solidFill>
                <a:srgbClr val="000090"/>
              </a:solidFill>
              <a:effectLst>
                <a:outerShdw blurRad="38100" dist="38100" dir="2700000" algn="tl">
                  <a:srgbClr val="C0C0C0"/>
                </a:outerShdw>
              </a:effectLst>
              <a:latin typeface="Arial"/>
              <a:cs typeface="Arial"/>
            </a:endParaRPr>
          </a:p>
          <a:p>
            <a:pPr marL="1143000" lvl="2" indent="-228600">
              <a:lnSpc>
                <a:spcPct val="90000"/>
              </a:lnSpc>
              <a:buClr>
                <a:srgbClr val="0C479D"/>
              </a:buClr>
              <a:buFont typeface="Wingdings" pitchFamily="2" charset="2"/>
              <a:buNone/>
            </a:pPr>
            <a:endParaRPr lang="en-US" sz="1800" b="0" i="0" dirty="0">
              <a:solidFill>
                <a:srgbClr val="000090"/>
              </a:solidFill>
              <a:effectLst/>
              <a:latin typeface="Arial"/>
              <a:ea typeface="Arial Unicode MS" pitchFamily="34" charset="-128"/>
              <a:cs typeface="Arial"/>
            </a:endParaRPr>
          </a:p>
        </p:txBody>
      </p:sp>
      <p:sp>
        <p:nvSpPr>
          <p:cNvPr id="2" name="Rectangle 1"/>
          <p:cNvSpPr/>
          <p:nvPr/>
        </p:nvSpPr>
        <p:spPr>
          <a:xfrm>
            <a:off x="1828800" y="4191000"/>
            <a:ext cx="6096000" cy="400110"/>
          </a:xfrm>
          <a:prstGeom prst="rect">
            <a:avLst/>
          </a:prstGeom>
        </p:spPr>
        <p:txBody>
          <a:bodyPr wrap="square">
            <a:spAutoFit/>
          </a:bodyPr>
          <a:lstStyle/>
          <a:p>
            <a:pPr>
              <a:buNone/>
            </a:pPr>
            <a:r>
              <a:rPr lang="en-US" b="0" i="1" dirty="0">
                <a:solidFill>
                  <a:srgbClr val="FF0000"/>
                </a:solidFill>
                <a:effectLst/>
              </a:rPr>
              <a:t>Answer: Mexico because the cows were </a:t>
            </a:r>
            <a:r>
              <a:rPr lang="en-US" i="1" dirty="0">
                <a:solidFill>
                  <a:srgbClr val="FF0000"/>
                </a:solidFill>
                <a:effectLst/>
              </a:rPr>
              <a:t>born</a:t>
            </a:r>
            <a:r>
              <a:rPr lang="en-US" b="0" i="1" dirty="0">
                <a:solidFill>
                  <a:srgbClr val="FF0000"/>
                </a:solidFill>
                <a:effectLst/>
              </a:rPr>
              <a:t> there.</a:t>
            </a:r>
          </a:p>
        </p:txBody>
      </p:sp>
      <p:sp>
        <p:nvSpPr>
          <p:cNvPr id="4" name="TextBox 3"/>
          <p:cNvSpPr txBox="1"/>
          <p:nvPr/>
        </p:nvSpPr>
        <p:spPr>
          <a:xfrm>
            <a:off x="990600" y="5257800"/>
            <a:ext cx="7543800" cy="830997"/>
          </a:xfrm>
          <a:prstGeom prst="rect">
            <a:avLst/>
          </a:prstGeom>
          <a:noFill/>
        </p:spPr>
        <p:txBody>
          <a:bodyPr wrap="square" rtlCol="0">
            <a:spAutoFit/>
          </a:bodyPr>
          <a:lstStyle/>
          <a:p>
            <a:pPr marL="0" lvl="2">
              <a:buNone/>
            </a:pPr>
            <a:r>
              <a:rPr lang="en-US" sz="1600" b="0" i="1" dirty="0">
                <a:solidFill>
                  <a:srgbClr val="FF0000"/>
                </a:solidFill>
                <a:effectLst/>
              </a:rPr>
              <a:t>Answer: Mexico because the cows were </a:t>
            </a:r>
            <a:r>
              <a:rPr lang="en-US" sz="1600" i="1" dirty="0">
                <a:solidFill>
                  <a:srgbClr val="FF0000"/>
                </a:solidFill>
                <a:effectLst/>
              </a:rPr>
              <a:t>born</a:t>
            </a:r>
            <a:r>
              <a:rPr lang="en-US" sz="1600" b="0" i="1" dirty="0">
                <a:solidFill>
                  <a:srgbClr val="FF0000"/>
                </a:solidFill>
                <a:effectLst/>
              </a:rPr>
              <a:t> in Mexico and even if they grew up, lived and were fattened in another country, its origin will always be where they were </a:t>
            </a:r>
            <a:r>
              <a:rPr lang="en-US" sz="1600" i="1" dirty="0">
                <a:solidFill>
                  <a:srgbClr val="FF0000"/>
                </a:solidFill>
                <a:effectLst/>
              </a:rPr>
              <a:t>born</a:t>
            </a:r>
            <a:r>
              <a:rPr lang="en-US" sz="1600" i="1" dirty="0" smtClean="0">
                <a:solidFill>
                  <a:srgbClr val="FF0000"/>
                </a:solidFill>
                <a:effectLst/>
              </a:rPr>
              <a:t>.</a:t>
            </a:r>
            <a:endParaRPr lang="en-US" sz="1600" dirty="0">
              <a:effectLst/>
            </a:endParaRPr>
          </a:p>
        </p:txBody>
      </p:sp>
      <p:sp>
        <p:nvSpPr>
          <p:cNvPr id="12" name="Footer Placeholder 2"/>
          <p:cNvSpPr>
            <a:spLocks noGrp="1"/>
          </p:cNvSpPr>
          <p:nvPr>
            <p:ph type="ftr" sz="quarter" idx="11"/>
          </p:nvPr>
        </p:nvSpPr>
        <p:spPr>
          <a:xfrm>
            <a:off x="1828800" y="6473370"/>
            <a:ext cx="4891088" cy="190500"/>
          </a:xfrm>
        </p:spPr>
        <p:txBody>
          <a:bodyPr/>
          <a:lstStyle/>
          <a:p>
            <a:r>
              <a:rPr lang="en-US" dirty="0"/>
              <a:t>CHULALONGKORN UNIVERSITY, BBA PROGRAM, INTERNATIONAL TRADE, SPRING </a:t>
            </a:r>
            <a:r>
              <a:rPr lang="en-US" dirty="0" smtClean="0"/>
              <a:t>2019</a:t>
            </a:r>
            <a:endParaRPr lang="en-US" dirty="0"/>
          </a:p>
        </p:txBody>
      </p:sp>
      <p:sp>
        <p:nvSpPr>
          <p:cNvPr id="13" name="Date Placeholder 1"/>
          <p:cNvSpPr>
            <a:spLocks noGrp="1"/>
          </p:cNvSpPr>
          <p:nvPr>
            <p:ph type="dt" sz="half" idx="10"/>
          </p:nvPr>
        </p:nvSpPr>
        <p:spPr>
          <a:xfrm>
            <a:off x="195263" y="6496050"/>
            <a:ext cx="1557337" cy="209550"/>
          </a:xfrm>
        </p:spPr>
        <p:txBody>
          <a:bodyPr/>
          <a:lstStyle/>
          <a:p>
            <a:r>
              <a:rPr lang="en-US" dirty="0" smtClean="0"/>
              <a:t>Tuesday, February 12, 2019</a:t>
            </a:r>
          </a:p>
        </p:txBody>
      </p:sp>
    </p:spTree>
    <p:extLst>
      <p:ext uri="{BB962C8B-B14F-4D97-AF65-F5344CB8AC3E}">
        <p14:creationId xmlns:p14="http://schemas.microsoft.com/office/powerpoint/2010/main" val="41243293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8" grpId="0"/>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F6713EE3-C5AD-4AC7-BC78-085D3782F340}" type="slidenum">
              <a:rPr lang="en-US"/>
              <a:pPr/>
              <a:t>2</a:t>
            </a:fld>
            <a:endParaRPr lang="en-US"/>
          </a:p>
        </p:txBody>
      </p:sp>
      <p:sp>
        <p:nvSpPr>
          <p:cNvPr id="324611" name="Rectangle 3"/>
          <p:cNvSpPr>
            <a:spLocks noChangeArrowheads="1"/>
          </p:cNvSpPr>
          <p:nvPr/>
        </p:nvSpPr>
        <p:spPr bwMode="auto">
          <a:xfrm>
            <a:off x="1295400" y="304800"/>
            <a:ext cx="7696200" cy="403225"/>
          </a:xfrm>
          <a:prstGeom prst="rect">
            <a:avLst/>
          </a:prstGeom>
          <a:noFill/>
          <a:ln w="9525">
            <a:noFill/>
            <a:miter lim="800000"/>
            <a:headEnd/>
            <a:tailEnd/>
          </a:ln>
          <a:effectLst/>
        </p:spPr>
        <p:txBody>
          <a:bodyPr bIns="0" anchor="b"/>
          <a:lstStyle/>
          <a:p>
            <a:pPr algn="ctr">
              <a:spcBef>
                <a:spcPct val="0"/>
              </a:spcBef>
              <a:buSzTx/>
              <a:buFontTx/>
              <a:buNone/>
            </a:pPr>
            <a:r>
              <a:rPr lang="en-US" sz="2800" i="0" dirty="0">
                <a:solidFill>
                  <a:srgbClr val="000090"/>
                </a:solidFill>
                <a:effectLst/>
                <a:latin typeface="Arial"/>
                <a:cs typeface="Arial"/>
              </a:rPr>
              <a:t>RULES OF </a:t>
            </a:r>
            <a:r>
              <a:rPr lang="en-US" sz="2800" i="0" dirty="0" smtClean="0">
                <a:solidFill>
                  <a:srgbClr val="000090"/>
                </a:solidFill>
                <a:effectLst/>
                <a:latin typeface="Arial"/>
                <a:cs typeface="Arial"/>
              </a:rPr>
              <a:t>ORIGIN (Workshop revisited)</a:t>
            </a:r>
            <a:endParaRPr lang="en-US" sz="2400" i="0" dirty="0">
              <a:solidFill>
                <a:srgbClr val="000090"/>
              </a:solidFill>
              <a:effectLst/>
              <a:latin typeface="Arial"/>
              <a:cs typeface="Arial"/>
            </a:endParaRPr>
          </a:p>
        </p:txBody>
      </p:sp>
      <p:sp>
        <p:nvSpPr>
          <p:cNvPr id="324612" name="Rectangle 4"/>
          <p:cNvSpPr>
            <a:spLocks noChangeArrowheads="1"/>
          </p:cNvSpPr>
          <p:nvPr/>
        </p:nvSpPr>
        <p:spPr bwMode="auto">
          <a:xfrm>
            <a:off x="1828800" y="990600"/>
            <a:ext cx="6477000" cy="461665"/>
          </a:xfrm>
          <a:prstGeom prst="rect">
            <a:avLst/>
          </a:prstGeom>
          <a:noFill/>
          <a:ln w="9525">
            <a:noFill/>
            <a:miter lim="800000"/>
            <a:headEnd/>
            <a:tailEnd/>
          </a:ln>
          <a:effectLst/>
        </p:spPr>
        <p:txBody>
          <a:bodyPr>
            <a:spAutoFit/>
          </a:bodyPr>
          <a:lstStyle/>
          <a:p>
            <a:pPr algn="ctr">
              <a:buNone/>
            </a:pPr>
            <a:r>
              <a:rPr lang="en-US" sz="2400" dirty="0" smtClean="0">
                <a:solidFill>
                  <a:srgbClr val="000090"/>
                </a:solidFill>
                <a:effectLst/>
                <a:latin typeface="Arial" charset="0"/>
              </a:rPr>
              <a:t>For Rule A – Wholly procured</a:t>
            </a:r>
          </a:p>
        </p:txBody>
      </p:sp>
      <p:sp>
        <p:nvSpPr>
          <p:cNvPr id="324618" name="Rectangle 10"/>
          <p:cNvSpPr>
            <a:spLocks noChangeArrowheads="1"/>
          </p:cNvSpPr>
          <p:nvPr/>
        </p:nvSpPr>
        <p:spPr bwMode="auto">
          <a:xfrm>
            <a:off x="533400" y="1905000"/>
            <a:ext cx="8153400" cy="3352800"/>
          </a:xfrm>
          <a:prstGeom prst="rect">
            <a:avLst/>
          </a:prstGeom>
          <a:noFill/>
          <a:ln w="12700">
            <a:noFill/>
            <a:miter lim="800000"/>
            <a:headEnd/>
            <a:tailEnd/>
          </a:ln>
          <a:effectLst/>
        </p:spPr>
        <p:txBody>
          <a:bodyPr lIns="90488" tIns="44450" rIns="90488" bIns="44450"/>
          <a:lstStyle/>
          <a:p>
            <a:pPr>
              <a:buNone/>
            </a:pPr>
            <a:r>
              <a:rPr lang="en-US" dirty="0">
                <a:solidFill>
                  <a:srgbClr val="000090"/>
                </a:solidFill>
                <a:effectLst/>
              </a:rPr>
              <a:t>100 </a:t>
            </a:r>
            <a:r>
              <a:rPr lang="en-US" dirty="0" smtClean="0">
                <a:solidFill>
                  <a:srgbClr val="000090"/>
                </a:solidFill>
                <a:effectLst/>
              </a:rPr>
              <a:t>Mexican born </a:t>
            </a:r>
            <a:r>
              <a:rPr lang="en-US" dirty="0">
                <a:solidFill>
                  <a:srgbClr val="000090"/>
                </a:solidFill>
                <a:effectLst/>
              </a:rPr>
              <a:t>calves were sent to a farm in </a:t>
            </a:r>
            <a:r>
              <a:rPr lang="en-US" dirty="0" smtClean="0">
                <a:solidFill>
                  <a:srgbClr val="000090"/>
                </a:solidFill>
                <a:effectLst/>
              </a:rPr>
              <a:t>Arizona that </a:t>
            </a:r>
            <a:r>
              <a:rPr lang="en-US" dirty="0">
                <a:solidFill>
                  <a:srgbClr val="000090"/>
                </a:solidFill>
                <a:effectLst/>
              </a:rPr>
              <a:t>fed and raised them into fully-grown and matured cows. </a:t>
            </a:r>
            <a:r>
              <a:rPr lang="en-US" dirty="0" smtClean="0">
                <a:solidFill>
                  <a:srgbClr val="000090"/>
                </a:solidFill>
                <a:effectLst/>
              </a:rPr>
              <a:t>The </a:t>
            </a:r>
            <a:r>
              <a:rPr lang="en-US" dirty="0">
                <a:solidFill>
                  <a:srgbClr val="000090"/>
                </a:solidFill>
                <a:effectLst/>
              </a:rPr>
              <a:t>farm exported 50 cows to Kobe, Japan </a:t>
            </a:r>
            <a:r>
              <a:rPr lang="en-US" dirty="0" smtClean="0">
                <a:solidFill>
                  <a:srgbClr val="000090"/>
                </a:solidFill>
                <a:effectLst/>
              </a:rPr>
              <a:t>out of which beef </a:t>
            </a:r>
            <a:r>
              <a:rPr lang="en-US" dirty="0">
                <a:solidFill>
                  <a:srgbClr val="000090"/>
                </a:solidFill>
                <a:effectLst/>
              </a:rPr>
              <a:t>filets for </a:t>
            </a:r>
            <a:r>
              <a:rPr lang="en-US" dirty="0" smtClean="0">
                <a:solidFill>
                  <a:srgbClr val="000090"/>
                </a:solidFill>
                <a:effectLst/>
              </a:rPr>
              <a:t>steaks were made. </a:t>
            </a:r>
            <a:r>
              <a:rPr lang="en-US" dirty="0">
                <a:solidFill>
                  <a:srgbClr val="000090"/>
                </a:solidFill>
                <a:effectLst/>
              </a:rPr>
              <a:t>Out of the remaining 50 cows the </a:t>
            </a:r>
            <a:r>
              <a:rPr lang="en-US" dirty="0" smtClean="0">
                <a:solidFill>
                  <a:srgbClr val="000090"/>
                </a:solidFill>
                <a:effectLst/>
              </a:rPr>
              <a:t>US farm </a:t>
            </a:r>
            <a:r>
              <a:rPr lang="en-US" dirty="0">
                <a:solidFill>
                  <a:srgbClr val="000090"/>
                </a:solidFill>
                <a:effectLst/>
              </a:rPr>
              <a:t>decided to make beef shanks and ribs to re-export </a:t>
            </a:r>
            <a:r>
              <a:rPr lang="en-US" dirty="0" smtClean="0">
                <a:solidFill>
                  <a:srgbClr val="000090"/>
                </a:solidFill>
                <a:effectLst/>
              </a:rPr>
              <a:t>back to Mexico that repackaged them and sold them to France.</a:t>
            </a:r>
          </a:p>
          <a:p>
            <a:pPr>
              <a:buNone/>
            </a:pPr>
            <a:endParaRPr lang="en-US" dirty="0" smtClean="0">
              <a:solidFill>
                <a:srgbClr val="000090"/>
              </a:solidFill>
              <a:effectLst/>
            </a:endParaRPr>
          </a:p>
          <a:p>
            <a:pPr marL="457200" indent="-457200">
              <a:buAutoNum type="arabicPeriod"/>
            </a:pPr>
            <a:r>
              <a:rPr lang="en-US" dirty="0" smtClean="0">
                <a:solidFill>
                  <a:srgbClr val="000090"/>
                </a:solidFill>
                <a:effectLst/>
              </a:rPr>
              <a:t>What </a:t>
            </a:r>
            <a:r>
              <a:rPr lang="en-US" dirty="0">
                <a:solidFill>
                  <a:srgbClr val="000090"/>
                </a:solidFill>
                <a:effectLst/>
              </a:rPr>
              <a:t>is the country of origin of the beef filets? Why?</a:t>
            </a:r>
          </a:p>
          <a:p>
            <a:pPr marL="457200" indent="-457200">
              <a:buAutoNum type="arabicPeriod"/>
            </a:pPr>
            <a:r>
              <a:rPr lang="en-US" dirty="0" smtClean="0">
                <a:solidFill>
                  <a:srgbClr val="000090"/>
                </a:solidFill>
                <a:effectLst/>
              </a:rPr>
              <a:t>What </a:t>
            </a:r>
            <a:r>
              <a:rPr lang="en-US" dirty="0">
                <a:solidFill>
                  <a:srgbClr val="000090"/>
                </a:solidFill>
                <a:effectLst/>
              </a:rPr>
              <a:t>is the country of origin of the beef shanks and </a:t>
            </a:r>
            <a:r>
              <a:rPr lang="en-US" dirty="0" smtClean="0">
                <a:solidFill>
                  <a:srgbClr val="000090"/>
                </a:solidFill>
                <a:effectLst/>
              </a:rPr>
              <a:t>ribs that France imported? </a:t>
            </a:r>
            <a:r>
              <a:rPr lang="en-US" dirty="0">
                <a:solidFill>
                  <a:srgbClr val="000090"/>
                </a:solidFill>
                <a:effectLst/>
              </a:rPr>
              <a:t>Why?</a:t>
            </a:r>
          </a:p>
          <a:p>
            <a:pPr marL="1143000" lvl="2" indent="-228600">
              <a:lnSpc>
                <a:spcPct val="90000"/>
              </a:lnSpc>
              <a:buClr>
                <a:srgbClr val="0C479D"/>
              </a:buClr>
              <a:buFont typeface="Wingdings" pitchFamily="2" charset="2"/>
              <a:buNone/>
            </a:pPr>
            <a:endParaRPr lang="en-US" sz="1600" b="0" i="0" dirty="0">
              <a:solidFill>
                <a:srgbClr val="000090"/>
              </a:solidFill>
              <a:effectLst/>
              <a:latin typeface="Arial"/>
              <a:cs typeface="Arial"/>
            </a:endParaRPr>
          </a:p>
          <a:p>
            <a:pPr marL="1143000" lvl="2" indent="-228600">
              <a:lnSpc>
                <a:spcPct val="90000"/>
              </a:lnSpc>
              <a:buClr>
                <a:srgbClr val="0C479D"/>
              </a:buClr>
              <a:buFont typeface="Wingdings" pitchFamily="2" charset="2"/>
              <a:buNone/>
            </a:pPr>
            <a:r>
              <a:rPr lang="en-US" sz="1800" b="0" i="0" dirty="0">
                <a:solidFill>
                  <a:srgbClr val="000090"/>
                </a:solidFill>
                <a:effectLst/>
                <a:latin typeface="Arial"/>
                <a:cs typeface="Arial"/>
              </a:rPr>
              <a:t>						</a:t>
            </a:r>
            <a:endParaRPr lang="en-US" sz="1800" dirty="0">
              <a:solidFill>
                <a:srgbClr val="000090"/>
              </a:solidFill>
              <a:effectLst>
                <a:outerShdw blurRad="38100" dist="38100" dir="2700000" algn="tl">
                  <a:srgbClr val="C0C0C0"/>
                </a:outerShdw>
              </a:effectLst>
              <a:latin typeface="Arial"/>
              <a:cs typeface="Arial"/>
            </a:endParaRPr>
          </a:p>
          <a:p>
            <a:pPr marL="1143000" lvl="2" indent="-228600">
              <a:lnSpc>
                <a:spcPct val="90000"/>
              </a:lnSpc>
              <a:buClr>
                <a:srgbClr val="0C479D"/>
              </a:buClr>
              <a:buFont typeface="Wingdings" pitchFamily="2" charset="2"/>
              <a:buNone/>
            </a:pPr>
            <a:endParaRPr lang="en-US" sz="1800" b="0" i="0" dirty="0">
              <a:solidFill>
                <a:srgbClr val="000090"/>
              </a:solidFill>
              <a:effectLst/>
              <a:latin typeface="Arial"/>
              <a:ea typeface="Arial Unicode MS" pitchFamily="34" charset="-128"/>
              <a:cs typeface="Arial"/>
            </a:endParaRPr>
          </a:p>
        </p:txBody>
      </p:sp>
      <p:sp>
        <p:nvSpPr>
          <p:cNvPr id="8" name="Rectangle 7"/>
          <p:cNvSpPr/>
          <p:nvPr/>
        </p:nvSpPr>
        <p:spPr>
          <a:xfrm>
            <a:off x="533400" y="5410200"/>
            <a:ext cx="8001000" cy="566309"/>
          </a:xfrm>
          <a:prstGeom prst="rect">
            <a:avLst/>
          </a:prstGeom>
        </p:spPr>
        <p:txBody>
          <a:bodyPr wrap="square">
            <a:spAutoFit/>
          </a:bodyPr>
          <a:lstStyle/>
          <a:p>
            <a:pPr>
              <a:buNone/>
            </a:pPr>
            <a:r>
              <a:rPr lang="en-US" sz="1400" b="0" i="1" dirty="0" smtClean="0">
                <a:solidFill>
                  <a:srgbClr val="FF0000"/>
                </a:solidFill>
                <a:effectLst/>
              </a:rPr>
              <a:t>Answer 1: Japan because </a:t>
            </a:r>
            <a:r>
              <a:rPr lang="en-US" sz="1400" b="0" i="1" dirty="0">
                <a:solidFill>
                  <a:srgbClr val="FF0000"/>
                </a:solidFill>
                <a:effectLst/>
              </a:rPr>
              <a:t>the </a:t>
            </a:r>
            <a:r>
              <a:rPr lang="en-US" sz="1400" b="0" i="1" dirty="0" smtClean="0">
                <a:solidFill>
                  <a:srgbClr val="FF0000"/>
                </a:solidFill>
                <a:effectLst/>
              </a:rPr>
              <a:t>the cows were transformed into pieces of meat (beef filets) in Japan.</a:t>
            </a:r>
          </a:p>
          <a:p>
            <a:pPr>
              <a:buNone/>
            </a:pPr>
            <a:r>
              <a:rPr lang="en-US" sz="1400" b="0" i="1" dirty="0">
                <a:solidFill>
                  <a:srgbClr val="FF0000"/>
                </a:solidFill>
                <a:effectLst/>
              </a:rPr>
              <a:t>Answer </a:t>
            </a:r>
            <a:r>
              <a:rPr lang="en-US" sz="1400" b="0" i="1" dirty="0" smtClean="0">
                <a:solidFill>
                  <a:srgbClr val="FF0000"/>
                </a:solidFill>
                <a:effectLst/>
              </a:rPr>
              <a:t>2: USA because </a:t>
            </a:r>
            <a:r>
              <a:rPr lang="en-US" sz="1400" b="0" i="1" dirty="0">
                <a:solidFill>
                  <a:srgbClr val="FF0000"/>
                </a:solidFill>
                <a:effectLst/>
              </a:rPr>
              <a:t>the the cows were transformed into </a:t>
            </a:r>
            <a:r>
              <a:rPr lang="en-US" sz="1400" b="0" i="1" dirty="0" smtClean="0">
                <a:solidFill>
                  <a:srgbClr val="FF0000"/>
                </a:solidFill>
                <a:effectLst/>
              </a:rPr>
              <a:t>shanks and ribs in Arizona.</a:t>
            </a:r>
            <a:endParaRPr lang="en-US" sz="1400" dirty="0"/>
          </a:p>
        </p:txBody>
      </p:sp>
      <p:sp>
        <p:nvSpPr>
          <p:cNvPr id="10" name="Footer Placeholder 2"/>
          <p:cNvSpPr>
            <a:spLocks noGrp="1"/>
          </p:cNvSpPr>
          <p:nvPr>
            <p:ph type="ftr" sz="quarter" idx="11"/>
          </p:nvPr>
        </p:nvSpPr>
        <p:spPr>
          <a:xfrm>
            <a:off x="1828800" y="6473370"/>
            <a:ext cx="4891088" cy="190500"/>
          </a:xfrm>
        </p:spPr>
        <p:txBody>
          <a:bodyPr/>
          <a:lstStyle/>
          <a:p>
            <a:r>
              <a:rPr lang="en-US" dirty="0"/>
              <a:t>CHULALONGKORN UNIVERSITY, BBA PROGRAM, INTERNATIONAL TRADE, SPRING </a:t>
            </a:r>
            <a:r>
              <a:rPr lang="en-US" dirty="0" smtClean="0"/>
              <a:t>2019</a:t>
            </a:r>
            <a:endParaRPr lang="en-US" dirty="0"/>
          </a:p>
        </p:txBody>
      </p:sp>
      <p:sp>
        <p:nvSpPr>
          <p:cNvPr id="11" name="Date Placeholder 1"/>
          <p:cNvSpPr>
            <a:spLocks noGrp="1"/>
          </p:cNvSpPr>
          <p:nvPr>
            <p:ph type="dt" sz="half" idx="10"/>
          </p:nvPr>
        </p:nvSpPr>
        <p:spPr>
          <a:xfrm>
            <a:off x="195263" y="6496050"/>
            <a:ext cx="1557337" cy="209550"/>
          </a:xfrm>
        </p:spPr>
        <p:txBody>
          <a:bodyPr/>
          <a:lstStyle/>
          <a:p>
            <a:r>
              <a:rPr lang="en-US" dirty="0" smtClean="0"/>
              <a:t>Tuesday, February 12, 2019</a:t>
            </a:r>
          </a:p>
        </p:txBody>
      </p:sp>
    </p:spTree>
    <p:extLst>
      <p:ext uri="{BB962C8B-B14F-4D97-AF65-F5344CB8AC3E}">
        <p14:creationId xmlns:p14="http://schemas.microsoft.com/office/powerpoint/2010/main" val="138166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8"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F6713EE3-C5AD-4AC7-BC78-085D3782F340}" type="slidenum">
              <a:rPr lang="en-US"/>
              <a:pPr/>
              <a:t>3</a:t>
            </a:fld>
            <a:endParaRPr lang="en-US"/>
          </a:p>
        </p:txBody>
      </p:sp>
      <p:sp>
        <p:nvSpPr>
          <p:cNvPr id="324611" name="Rectangle 3"/>
          <p:cNvSpPr>
            <a:spLocks noChangeArrowheads="1"/>
          </p:cNvSpPr>
          <p:nvPr/>
        </p:nvSpPr>
        <p:spPr bwMode="auto">
          <a:xfrm>
            <a:off x="1295400" y="304800"/>
            <a:ext cx="7696200" cy="403225"/>
          </a:xfrm>
          <a:prstGeom prst="rect">
            <a:avLst/>
          </a:prstGeom>
          <a:noFill/>
          <a:ln w="9525">
            <a:noFill/>
            <a:miter lim="800000"/>
            <a:headEnd/>
            <a:tailEnd/>
          </a:ln>
          <a:effectLst/>
        </p:spPr>
        <p:txBody>
          <a:bodyPr bIns="0" anchor="b"/>
          <a:lstStyle/>
          <a:p>
            <a:pPr algn="ctr">
              <a:spcBef>
                <a:spcPct val="0"/>
              </a:spcBef>
              <a:buSzTx/>
              <a:buFontTx/>
              <a:buNone/>
            </a:pPr>
            <a:r>
              <a:rPr lang="en-US" sz="2800" dirty="0">
                <a:solidFill>
                  <a:srgbClr val="000090"/>
                </a:solidFill>
                <a:effectLst/>
                <a:latin typeface="Arial"/>
                <a:cs typeface="Arial"/>
              </a:rPr>
              <a:t>RULES OF ORIGIN (Workshop)</a:t>
            </a:r>
            <a:endParaRPr lang="en-US" sz="2400" dirty="0">
              <a:solidFill>
                <a:srgbClr val="000090"/>
              </a:solidFill>
              <a:effectLst/>
              <a:latin typeface="Arial"/>
              <a:cs typeface="Arial"/>
            </a:endParaRPr>
          </a:p>
        </p:txBody>
      </p:sp>
      <p:sp>
        <p:nvSpPr>
          <p:cNvPr id="324618" name="Rectangle 10"/>
          <p:cNvSpPr>
            <a:spLocks noChangeArrowheads="1"/>
          </p:cNvSpPr>
          <p:nvPr/>
        </p:nvSpPr>
        <p:spPr bwMode="auto">
          <a:xfrm>
            <a:off x="457200" y="3257490"/>
            <a:ext cx="4419600" cy="685800"/>
          </a:xfrm>
          <a:prstGeom prst="rect">
            <a:avLst/>
          </a:prstGeom>
          <a:noFill/>
          <a:ln w="12700">
            <a:noFill/>
            <a:miter lim="800000"/>
            <a:headEnd/>
            <a:tailEnd/>
          </a:ln>
          <a:effectLst/>
        </p:spPr>
        <p:txBody>
          <a:bodyPr lIns="90488" tIns="44450" rIns="90488" bIns="44450"/>
          <a:lstStyle/>
          <a:p>
            <a:pPr>
              <a:buNone/>
              <a:defRPr/>
            </a:pPr>
            <a:r>
              <a:rPr lang="en-US" b="0" dirty="0" smtClean="0">
                <a:solidFill>
                  <a:srgbClr val="000090"/>
                </a:solidFill>
                <a:effectLst/>
                <a:latin typeface="Arial" charset="0"/>
              </a:rPr>
              <a:t>The cut shapes were then exported to Vietnam to be stitched together.</a:t>
            </a:r>
          </a:p>
          <a:p>
            <a:pPr>
              <a:buNone/>
              <a:defRPr/>
            </a:pPr>
            <a:endParaRPr lang="en-US" b="0" dirty="0">
              <a:solidFill>
                <a:srgbClr val="000090"/>
              </a:solidFill>
              <a:effectLst/>
              <a:latin typeface="Arial" charset="0"/>
            </a:endParaRPr>
          </a:p>
          <a:p>
            <a:pPr marL="1143000" lvl="2" indent="-228600">
              <a:lnSpc>
                <a:spcPct val="90000"/>
              </a:lnSpc>
              <a:buClr>
                <a:srgbClr val="0C479D"/>
              </a:buClr>
              <a:buFont typeface="Wingdings" pitchFamily="2" charset="2"/>
              <a:buNone/>
            </a:pPr>
            <a:r>
              <a:rPr lang="en-US" sz="1800" b="0" i="0" dirty="0">
                <a:solidFill>
                  <a:srgbClr val="000090"/>
                </a:solidFill>
                <a:effectLst/>
                <a:latin typeface="Arial"/>
                <a:cs typeface="Arial"/>
              </a:rPr>
              <a:t>						</a:t>
            </a:r>
            <a:endParaRPr lang="en-US" sz="1800" dirty="0">
              <a:solidFill>
                <a:srgbClr val="000090"/>
              </a:solidFill>
              <a:effectLst>
                <a:outerShdw blurRad="38100" dist="38100" dir="2700000" algn="tl">
                  <a:srgbClr val="C0C0C0"/>
                </a:outerShdw>
              </a:effectLst>
              <a:latin typeface="Arial"/>
              <a:cs typeface="Arial"/>
            </a:endParaRPr>
          </a:p>
          <a:p>
            <a:pPr marL="1143000" lvl="2" indent="-228600">
              <a:lnSpc>
                <a:spcPct val="90000"/>
              </a:lnSpc>
              <a:buClr>
                <a:srgbClr val="0C479D"/>
              </a:buClr>
              <a:buFont typeface="Wingdings" pitchFamily="2" charset="2"/>
              <a:buNone/>
            </a:pPr>
            <a:endParaRPr lang="en-US" sz="1800" b="0" i="0" dirty="0">
              <a:solidFill>
                <a:srgbClr val="000090"/>
              </a:solidFill>
              <a:effectLst/>
              <a:latin typeface="Arial"/>
              <a:ea typeface="Arial Unicode MS" pitchFamily="34" charset="-128"/>
              <a:cs typeface="Arial"/>
            </a:endParaRPr>
          </a:p>
        </p:txBody>
      </p:sp>
      <p:sp>
        <p:nvSpPr>
          <p:cNvPr id="8" name="Rectangle 4"/>
          <p:cNvSpPr>
            <a:spLocks noChangeArrowheads="1"/>
          </p:cNvSpPr>
          <p:nvPr/>
        </p:nvSpPr>
        <p:spPr bwMode="auto">
          <a:xfrm>
            <a:off x="1828800" y="838200"/>
            <a:ext cx="6477000" cy="461665"/>
          </a:xfrm>
          <a:prstGeom prst="rect">
            <a:avLst/>
          </a:prstGeom>
          <a:noFill/>
          <a:ln w="9525">
            <a:noFill/>
            <a:miter lim="800000"/>
            <a:headEnd/>
            <a:tailEnd/>
          </a:ln>
          <a:effectLst/>
        </p:spPr>
        <p:txBody>
          <a:bodyPr>
            <a:spAutoFit/>
          </a:bodyPr>
          <a:lstStyle/>
          <a:p>
            <a:pPr algn="ctr">
              <a:buNone/>
            </a:pPr>
            <a:r>
              <a:rPr lang="en-US" sz="2400" dirty="0" smtClean="0">
                <a:solidFill>
                  <a:srgbClr val="000090"/>
                </a:solidFill>
                <a:effectLst/>
                <a:latin typeface="Arial" charset="0"/>
              </a:rPr>
              <a:t>For Rule B – Tariff Shift</a:t>
            </a:r>
          </a:p>
        </p:txBody>
      </p:sp>
      <p:pic>
        <p:nvPicPr>
          <p:cNvPr id="2" name="Picture 1"/>
          <p:cNvPicPr>
            <a:picLocks noChangeAspect="1"/>
          </p:cNvPicPr>
          <p:nvPr/>
        </p:nvPicPr>
        <p:blipFill>
          <a:blip r:embed="rId3"/>
          <a:stretch>
            <a:fillRect/>
          </a:stretch>
        </p:blipFill>
        <p:spPr>
          <a:xfrm>
            <a:off x="533400" y="3943290"/>
            <a:ext cx="2209800" cy="1530919"/>
          </a:xfrm>
          <a:prstGeom prst="rect">
            <a:avLst/>
          </a:prstGeom>
        </p:spPr>
      </p:pic>
      <p:pic>
        <p:nvPicPr>
          <p:cNvPr id="3" name="Picture 2"/>
          <p:cNvPicPr>
            <a:picLocks noChangeAspect="1"/>
          </p:cNvPicPr>
          <p:nvPr/>
        </p:nvPicPr>
        <p:blipFill>
          <a:blip r:embed="rId4"/>
          <a:stretch>
            <a:fillRect/>
          </a:stretch>
        </p:blipFill>
        <p:spPr>
          <a:xfrm>
            <a:off x="6629400" y="1371600"/>
            <a:ext cx="2057400" cy="2467136"/>
          </a:xfrm>
          <a:prstGeom prst="rect">
            <a:avLst/>
          </a:prstGeom>
        </p:spPr>
      </p:pic>
      <p:pic>
        <p:nvPicPr>
          <p:cNvPr id="4" name="Picture 3"/>
          <p:cNvPicPr>
            <a:picLocks noChangeAspect="1"/>
          </p:cNvPicPr>
          <p:nvPr/>
        </p:nvPicPr>
        <p:blipFill>
          <a:blip r:embed="rId5"/>
          <a:stretch>
            <a:fillRect/>
          </a:stretch>
        </p:blipFill>
        <p:spPr>
          <a:xfrm>
            <a:off x="609600" y="1219200"/>
            <a:ext cx="2110409" cy="1981200"/>
          </a:xfrm>
          <a:prstGeom prst="rect">
            <a:avLst/>
          </a:prstGeom>
        </p:spPr>
      </p:pic>
      <p:sp>
        <p:nvSpPr>
          <p:cNvPr id="5" name="Rectangle 4"/>
          <p:cNvSpPr/>
          <p:nvPr/>
        </p:nvSpPr>
        <p:spPr>
          <a:xfrm>
            <a:off x="3200400" y="1413808"/>
            <a:ext cx="3200400" cy="1938992"/>
          </a:xfrm>
          <a:prstGeom prst="rect">
            <a:avLst/>
          </a:prstGeom>
        </p:spPr>
        <p:txBody>
          <a:bodyPr wrap="square">
            <a:spAutoFit/>
          </a:bodyPr>
          <a:lstStyle/>
          <a:p>
            <a:pPr>
              <a:buNone/>
              <a:defRPr/>
            </a:pPr>
            <a:r>
              <a:rPr lang="en-US" b="0" dirty="0">
                <a:solidFill>
                  <a:srgbClr val="000090"/>
                </a:solidFill>
                <a:effectLst/>
                <a:latin typeface="Arial" charset="0"/>
              </a:rPr>
              <a:t>Cotton textile material </a:t>
            </a:r>
            <a:r>
              <a:rPr lang="en-US" b="0" dirty="0" smtClean="0">
                <a:solidFill>
                  <a:srgbClr val="000090"/>
                </a:solidFill>
                <a:effectLst/>
                <a:latin typeface="Arial" charset="0"/>
              </a:rPr>
              <a:t>from China was </a:t>
            </a:r>
            <a:r>
              <a:rPr lang="en-US" b="0" dirty="0">
                <a:solidFill>
                  <a:srgbClr val="000090"/>
                </a:solidFill>
                <a:effectLst/>
                <a:latin typeface="Arial" charset="0"/>
              </a:rPr>
              <a:t>imported by a </a:t>
            </a:r>
            <a:r>
              <a:rPr lang="en-US" b="0" dirty="0" smtClean="0">
                <a:solidFill>
                  <a:srgbClr val="000090"/>
                </a:solidFill>
                <a:effectLst/>
                <a:latin typeface="Arial" charset="0"/>
              </a:rPr>
              <a:t>Bangkok importer </a:t>
            </a:r>
            <a:r>
              <a:rPr lang="en-US" b="0" dirty="0">
                <a:solidFill>
                  <a:srgbClr val="000090"/>
                </a:solidFill>
                <a:effectLst/>
                <a:latin typeface="Arial" charset="0"/>
              </a:rPr>
              <a:t>that cut the </a:t>
            </a:r>
            <a:r>
              <a:rPr lang="en-US" b="0" dirty="0" smtClean="0">
                <a:solidFill>
                  <a:srgbClr val="000090"/>
                </a:solidFill>
                <a:effectLst/>
                <a:latin typeface="Arial" charset="0"/>
              </a:rPr>
              <a:t>woven material </a:t>
            </a:r>
            <a:r>
              <a:rPr lang="en-US" b="0" dirty="0">
                <a:solidFill>
                  <a:srgbClr val="000090"/>
                </a:solidFill>
                <a:effectLst/>
                <a:latin typeface="Arial" charset="0"/>
              </a:rPr>
              <a:t>into shapes to make a ladies shirt.</a:t>
            </a:r>
          </a:p>
        </p:txBody>
      </p:sp>
      <p:sp>
        <p:nvSpPr>
          <p:cNvPr id="6" name="Rectangle 5"/>
          <p:cNvSpPr/>
          <p:nvPr/>
        </p:nvSpPr>
        <p:spPr>
          <a:xfrm>
            <a:off x="2743200" y="4038600"/>
            <a:ext cx="5562600" cy="1323439"/>
          </a:xfrm>
          <a:prstGeom prst="rect">
            <a:avLst/>
          </a:prstGeom>
        </p:spPr>
        <p:txBody>
          <a:bodyPr wrap="square">
            <a:spAutoFit/>
          </a:bodyPr>
          <a:lstStyle/>
          <a:p>
            <a:pPr>
              <a:buNone/>
              <a:defRPr/>
            </a:pPr>
            <a:r>
              <a:rPr lang="en-US" b="0" dirty="0" smtClean="0">
                <a:solidFill>
                  <a:srgbClr val="000090"/>
                </a:solidFill>
                <a:effectLst/>
                <a:latin typeface="Arial" charset="0"/>
              </a:rPr>
              <a:t>The </a:t>
            </a:r>
            <a:r>
              <a:rPr lang="en-US" b="0" dirty="0">
                <a:solidFill>
                  <a:srgbClr val="000090"/>
                </a:solidFill>
                <a:effectLst/>
                <a:latin typeface="Arial" charset="0"/>
              </a:rPr>
              <a:t>stitched but unfinished shirts were sent to </a:t>
            </a:r>
            <a:r>
              <a:rPr lang="en-US" b="0" dirty="0" smtClean="0">
                <a:solidFill>
                  <a:srgbClr val="000090"/>
                </a:solidFill>
                <a:effectLst/>
                <a:latin typeface="Arial" charset="0"/>
              </a:rPr>
              <a:t>Laos </a:t>
            </a:r>
            <a:r>
              <a:rPr lang="en-US" b="0" dirty="0">
                <a:solidFill>
                  <a:srgbClr val="000090"/>
                </a:solidFill>
                <a:effectLst/>
                <a:latin typeface="Arial" charset="0"/>
              </a:rPr>
              <a:t>so that the collars could be put on, the buttons affixed, ironed, folded and packed into sleeves for export to </a:t>
            </a:r>
            <a:r>
              <a:rPr lang="en-US" b="0" dirty="0" smtClean="0">
                <a:solidFill>
                  <a:srgbClr val="000090"/>
                </a:solidFill>
                <a:effectLst/>
                <a:latin typeface="Arial" charset="0"/>
              </a:rPr>
              <a:t>Germany.</a:t>
            </a:r>
            <a:endParaRPr lang="en-US" b="0" dirty="0">
              <a:solidFill>
                <a:srgbClr val="000090"/>
              </a:solidFill>
              <a:effectLst/>
              <a:latin typeface="Arial" charset="0"/>
            </a:endParaRPr>
          </a:p>
        </p:txBody>
      </p:sp>
      <p:sp>
        <p:nvSpPr>
          <p:cNvPr id="10" name="Rectangle 9"/>
          <p:cNvSpPr/>
          <p:nvPr/>
        </p:nvSpPr>
        <p:spPr>
          <a:xfrm>
            <a:off x="457200" y="5486400"/>
            <a:ext cx="5638800" cy="400110"/>
          </a:xfrm>
          <a:prstGeom prst="rect">
            <a:avLst/>
          </a:prstGeom>
        </p:spPr>
        <p:txBody>
          <a:bodyPr wrap="square">
            <a:spAutoFit/>
          </a:bodyPr>
          <a:lstStyle/>
          <a:p>
            <a:pPr>
              <a:buNone/>
              <a:defRPr/>
            </a:pPr>
            <a:r>
              <a:rPr lang="en-US" b="0" dirty="0">
                <a:solidFill>
                  <a:srgbClr val="000090"/>
                </a:solidFill>
                <a:effectLst/>
                <a:latin typeface="Arial" charset="0"/>
              </a:rPr>
              <a:t>What is the country of origin of the shirts? Why?</a:t>
            </a:r>
            <a:endParaRPr lang="en-US" sz="1600" b="0" dirty="0">
              <a:solidFill>
                <a:srgbClr val="000090"/>
              </a:solidFill>
              <a:effectLst/>
              <a:latin typeface="Arial"/>
              <a:cs typeface="Arial"/>
            </a:endParaRPr>
          </a:p>
        </p:txBody>
      </p:sp>
      <p:cxnSp>
        <p:nvCxnSpPr>
          <p:cNvPr id="17" name="Straight Connector 16"/>
          <p:cNvCxnSpPr/>
          <p:nvPr/>
        </p:nvCxnSpPr>
        <p:spPr bwMode="auto">
          <a:xfrm flipV="1">
            <a:off x="4419600" y="3352800"/>
            <a:ext cx="2209800" cy="457200"/>
          </a:xfrm>
          <a:prstGeom prst="line">
            <a:avLst/>
          </a:prstGeom>
          <a:solidFill>
            <a:schemeClr val="accent1"/>
          </a:solidFill>
          <a:ln w="38100" cap="flat" cmpd="sng" algn="ctr">
            <a:solidFill>
              <a:schemeClr val="tx1"/>
            </a:solidFill>
            <a:prstDash val="solid"/>
            <a:round/>
            <a:headEnd type="none" w="med" len="med"/>
            <a:tailEnd type="triangle" w="lg"/>
          </a:ln>
          <a:effectLst/>
        </p:spPr>
      </p:cxnSp>
      <p:cxnSp>
        <p:nvCxnSpPr>
          <p:cNvPr id="18" name="Straight Connector 17"/>
          <p:cNvCxnSpPr/>
          <p:nvPr/>
        </p:nvCxnSpPr>
        <p:spPr bwMode="auto">
          <a:xfrm flipV="1">
            <a:off x="2667000" y="1752600"/>
            <a:ext cx="609600" cy="457200"/>
          </a:xfrm>
          <a:prstGeom prst="line">
            <a:avLst/>
          </a:prstGeom>
          <a:solidFill>
            <a:schemeClr val="accent1"/>
          </a:solidFill>
          <a:ln w="38100" cap="flat" cmpd="sng" algn="ctr">
            <a:solidFill>
              <a:schemeClr val="tx1"/>
            </a:solidFill>
            <a:prstDash val="solid"/>
            <a:round/>
            <a:headEnd type="none" w="med" len="med"/>
            <a:tailEnd type="triangle" w="lg"/>
          </a:ln>
          <a:effectLst/>
        </p:spPr>
      </p:cxnSp>
      <p:sp>
        <p:nvSpPr>
          <p:cNvPr id="19" name="Rectangle 18"/>
          <p:cNvSpPr/>
          <p:nvPr/>
        </p:nvSpPr>
        <p:spPr>
          <a:xfrm>
            <a:off x="457200" y="5940623"/>
            <a:ext cx="8001000" cy="307777"/>
          </a:xfrm>
          <a:prstGeom prst="rect">
            <a:avLst/>
          </a:prstGeom>
        </p:spPr>
        <p:txBody>
          <a:bodyPr wrap="square">
            <a:spAutoFit/>
          </a:bodyPr>
          <a:lstStyle/>
          <a:p>
            <a:pPr>
              <a:buNone/>
            </a:pPr>
            <a:r>
              <a:rPr lang="en-US" sz="1400" b="0" i="1" dirty="0">
                <a:solidFill>
                  <a:srgbClr val="FF0000"/>
                </a:solidFill>
              </a:rPr>
              <a:t>Answer: </a:t>
            </a:r>
            <a:r>
              <a:rPr lang="en-US" sz="1400" b="0" i="1" dirty="0" smtClean="0">
                <a:solidFill>
                  <a:srgbClr val="FF0000"/>
                </a:solidFill>
              </a:rPr>
              <a:t>Vietnam because </a:t>
            </a:r>
            <a:r>
              <a:rPr lang="en-US" sz="1400" b="0" i="1" dirty="0">
                <a:solidFill>
                  <a:srgbClr val="FF0000"/>
                </a:solidFill>
              </a:rPr>
              <a:t>the shirts were </a:t>
            </a:r>
            <a:r>
              <a:rPr lang="en-US" sz="1400" i="1" dirty="0">
                <a:solidFill>
                  <a:srgbClr val="FF0000"/>
                </a:solidFill>
              </a:rPr>
              <a:t>wholly assembled</a:t>
            </a:r>
            <a:r>
              <a:rPr lang="en-US" sz="1400" b="0" i="1" dirty="0">
                <a:solidFill>
                  <a:srgbClr val="FF0000"/>
                </a:solidFill>
              </a:rPr>
              <a:t> with its major components in </a:t>
            </a:r>
            <a:r>
              <a:rPr lang="en-US" sz="1400" b="0" i="1" dirty="0" smtClean="0">
                <a:solidFill>
                  <a:srgbClr val="FF0000"/>
                </a:solidFill>
              </a:rPr>
              <a:t>Vietnam. </a:t>
            </a:r>
            <a:endParaRPr lang="en-US" sz="1400" b="0" dirty="0"/>
          </a:p>
        </p:txBody>
      </p:sp>
      <p:sp>
        <p:nvSpPr>
          <p:cNvPr id="22" name="Footer Placeholder 2"/>
          <p:cNvSpPr>
            <a:spLocks noGrp="1"/>
          </p:cNvSpPr>
          <p:nvPr>
            <p:ph type="ftr" sz="quarter" idx="11"/>
          </p:nvPr>
        </p:nvSpPr>
        <p:spPr>
          <a:xfrm>
            <a:off x="1828800" y="6473370"/>
            <a:ext cx="4891088" cy="190500"/>
          </a:xfrm>
        </p:spPr>
        <p:txBody>
          <a:bodyPr/>
          <a:lstStyle/>
          <a:p>
            <a:r>
              <a:rPr lang="en-US" dirty="0"/>
              <a:t>CHULALONGKORN UNIVERSITY, BBA PROGRAM, INTERNATIONAL TRADE, SPRING </a:t>
            </a:r>
            <a:r>
              <a:rPr lang="en-US" dirty="0" smtClean="0"/>
              <a:t>2019</a:t>
            </a:r>
            <a:endParaRPr lang="en-US" dirty="0"/>
          </a:p>
        </p:txBody>
      </p:sp>
      <p:sp>
        <p:nvSpPr>
          <p:cNvPr id="23" name="Date Placeholder 1"/>
          <p:cNvSpPr>
            <a:spLocks noGrp="1"/>
          </p:cNvSpPr>
          <p:nvPr>
            <p:ph type="dt" sz="half" idx="10"/>
          </p:nvPr>
        </p:nvSpPr>
        <p:spPr>
          <a:xfrm>
            <a:off x="195263" y="6496050"/>
            <a:ext cx="1557337" cy="209550"/>
          </a:xfrm>
        </p:spPr>
        <p:txBody>
          <a:bodyPr/>
          <a:lstStyle/>
          <a:p>
            <a:r>
              <a:rPr lang="en-US" dirty="0" smtClean="0"/>
              <a:t>Tuesday, February 12, 2019</a:t>
            </a:r>
          </a:p>
        </p:txBody>
      </p:sp>
    </p:spTree>
    <p:extLst>
      <p:ext uri="{BB962C8B-B14F-4D97-AF65-F5344CB8AC3E}">
        <p14:creationId xmlns:p14="http://schemas.microsoft.com/office/powerpoint/2010/main" val="1940295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CF3D335-C5F8-7740-88EB-9D889CCA7FDE}" type="slidenum">
              <a:rPr lang="en-US"/>
              <a:pPr>
                <a:defRPr/>
              </a:pPr>
              <a:t>4</a:t>
            </a:fld>
            <a:endParaRPr lang="en-US"/>
          </a:p>
        </p:txBody>
      </p:sp>
      <p:sp>
        <p:nvSpPr>
          <p:cNvPr id="324618" name="Rectangle 10"/>
          <p:cNvSpPr>
            <a:spLocks noChangeArrowheads="1"/>
          </p:cNvSpPr>
          <p:nvPr/>
        </p:nvSpPr>
        <p:spPr bwMode="auto">
          <a:xfrm>
            <a:off x="457200" y="3257550"/>
            <a:ext cx="4419600" cy="685800"/>
          </a:xfrm>
          <a:prstGeom prst="rect">
            <a:avLst/>
          </a:prstGeom>
          <a:noFill/>
          <a:ln w="12700">
            <a:noFill/>
            <a:miter lim="800000"/>
            <a:headEnd/>
            <a:tailEnd/>
          </a:ln>
          <a:effectLst/>
        </p:spPr>
        <p:txBody>
          <a:bodyPr lIns="90488" tIns="44450" rIns="90488" bIns="44450"/>
          <a:lstStyle/>
          <a:p>
            <a:pPr>
              <a:buNone/>
              <a:defRPr/>
            </a:pPr>
            <a:r>
              <a:rPr lang="en-US" sz="1800" b="0" dirty="0">
                <a:solidFill>
                  <a:srgbClr val="000090"/>
                </a:solidFill>
              </a:rPr>
              <a:t>The shapes were then exported to </a:t>
            </a:r>
            <a:r>
              <a:rPr lang="en-US" sz="1800" b="0" dirty="0" smtClean="0">
                <a:solidFill>
                  <a:srgbClr val="000090"/>
                </a:solidFill>
              </a:rPr>
              <a:t>Vietnam to </a:t>
            </a:r>
            <a:r>
              <a:rPr lang="en-US" sz="1800" b="0" dirty="0">
                <a:solidFill>
                  <a:srgbClr val="000090"/>
                </a:solidFill>
              </a:rPr>
              <a:t>be stitched together.</a:t>
            </a:r>
          </a:p>
          <a:p>
            <a:pPr>
              <a:defRPr/>
            </a:pPr>
            <a:endParaRPr lang="en-US" sz="1800" b="0" dirty="0">
              <a:solidFill>
                <a:srgbClr val="000090"/>
              </a:solidFill>
            </a:endParaRPr>
          </a:p>
          <a:p>
            <a:pPr marL="1143000" lvl="2" indent="-228600">
              <a:lnSpc>
                <a:spcPct val="90000"/>
              </a:lnSpc>
              <a:buClr>
                <a:srgbClr val="0C479D"/>
              </a:buClr>
              <a:buFont typeface="Wingdings" pitchFamily="2" charset="2"/>
              <a:buNone/>
              <a:defRPr/>
            </a:pPr>
            <a:r>
              <a:rPr lang="en-US" sz="1400" b="0" dirty="0">
                <a:solidFill>
                  <a:srgbClr val="000090"/>
                </a:solidFill>
                <a:latin typeface="Arial"/>
                <a:cs typeface="Arial"/>
              </a:rPr>
              <a:t>						</a:t>
            </a:r>
            <a:endParaRPr lang="en-US" sz="1400" b="0" dirty="0">
              <a:solidFill>
                <a:srgbClr val="000090"/>
              </a:solidFill>
              <a:effectLst>
                <a:outerShdw blurRad="38100" dist="38100" dir="2700000" algn="tl">
                  <a:srgbClr val="C0C0C0"/>
                </a:outerShdw>
              </a:effectLst>
              <a:latin typeface="Arial"/>
              <a:cs typeface="Arial"/>
            </a:endParaRPr>
          </a:p>
          <a:p>
            <a:pPr marL="1143000" lvl="2" indent="-228600">
              <a:lnSpc>
                <a:spcPct val="90000"/>
              </a:lnSpc>
              <a:buClr>
                <a:srgbClr val="0C479D"/>
              </a:buClr>
              <a:buFont typeface="Wingdings" pitchFamily="2" charset="2"/>
              <a:buNone/>
              <a:defRPr/>
            </a:pPr>
            <a:endParaRPr lang="en-US" sz="1400" b="0" dirty="0">
              <a:solidFill>
                <a:srgbClr val="000090"/>
              </a:solidFill>
              <a:latin typeface="Arial"/>
              <a:ea typeface="Arial Unicode MS" pitchFamily="34" charset="-128"/>
              <a:cs typeface="Arial"/>
            </a:endParaRPr>
          </a:p>
        </p:txBody>
      </p:sp>
      <p:sp>
        <p:nvSpPr>
          <p:cNvPr id="38915" name="Rectangle 4"/>
          <p:cNvSpPr>
            <a:spLocks noChangeArrowheads="1"/>
          </p:cNvSpPr>
          <p:nvPr/>
        </p:nvSpPr>
        <p:spPr bwMode="auto">
          <a:xfrm>
            <a:off x="1295400" y="838200"/>
            <a:ext cx="701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None/>
            </a:pPr>
            <a:r>
              <a:rPr lang="en-US" b="0" dirty="0">
                <a:solidFill>
                  <a:srgbClr val="000090"/>
                </a:solidFill>
              </a:rPr>
              <a:t>For Rule B – Tariff Shift</a:t>
            </a:r>
          </a:p>
        </p:txBody>
      </p:sp>
      <p:sp>
        <p:nvSpPr>
          <p:cNvPr id="38916" name="Rectangle 4"/>
          <p:cNvSpPr>
            <a:spLocks noChangeArrowheads="1"/>
          </p:cNvSpPr>
          <p:nvPr/>
        </p:nvSpPr>
        <p:spPr bwMode="auto">
          <a:xfrm>
            <a:off x="3200400" y="1371600"/>
            <a:ext cx="274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sz="1800" b="0" dirty="0">
                <a:solidFill>
                  <a:srgbClr val="000090"/>
                </a:solidFill>
              </a:rPr>
              <a:t>Cotton textile material from China was imported by a </a:t>
            </a:r>
            <a:r>
              <a:rPr lang="en-US" sz="1800" b="0" dirty="0" smtClean="0">
                <a:solidFill>
                  <a:srgbClr val="000090"/>
                </a:solidFill>
              </a:rPr>
              <a:t>Thai importer </a:t>
            </a:r>
            <a:r>
              <a:rPr lang="en-US" sz="1800" b="0" dirty="0">
                <a:solidFill>
                  <a:srgbClr val="000090"/>
                </a:solidFill>
              </a:rPr>
              <a:t>that knitted the material into shapes to make a ladies sweater.</a:t>
            </a:r>
          </a:p>
        </p:txBody>
      </p:sp>
      <p:sp>
        <p:nvSpPr>
          <p:cNvPr id="38917" name="Rectangle 5"/>
          <p:cNvSpPr>
            <a:spLocks noChangeArrowheads="1"/>
          </p:cNvSpPr>
          <p:nvPr/>
        </p:nvSpPr>
        <p:spPr bwMode="auto">
          <a:xfrm>
            <a:off x="2514600" y="4191000"/>
            <a:ext cx="556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sz="1800" b="0" dirty="0">
                <a:solidFill>
                  <a:srgbClr val="000090"/>
                </a:solidFill>
              </a:rPr>
              <a:t>The stitched but unfinished sweaters were sent to </a:t>
            </a:r>
            <a:r>
              <a:rPr lang="en-US" sz="1800" b="0" dirty="0" smtClean="0">
                <a:solidFill>
                  <a:srgbClr val="000090"/>
                </a:solidFill>
              </a:rPr>
              <a:t>Laos so </a:t>
            </a:r>
            <a:r>
              <a:rPr lang="en-US" sz="1800" b="0" dirty="0">
                <a:solidFill>
                  <a:srgbClr val="000090"/>
                </a:solidFill>
              </a:rPr>
              <a:t>that the collars could be put on, the zippers affixed, folded and packed for export to Germany.</a:t>
            </a:r>
          </a:p>
        </p:txBody>
      </p:sp>
      <p:sp>
        <p:nvSpPr>
          <p:cNvPr id="38918" name="Rectangle 9"/>
          <p:cNvSpPr>
            <a:spLocks noChangeArrowheads="1"/>
          </p:cNvSpPr>
          <p:nvPr/>
        </p:nvSpPr>
        <p:spPr bwMode="auto">
          <a:xfrm>
            <a:off x="457200" y="5476875"/>
            <a:ext cx="563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sz="1800" b="0" dirty="0">
                <a:solidFill>
                  <a:srgbClr val="000090"/>
                </a:solidFill>
              </a:rPr>
              <a:t>What is the country of origin of the sweaters? Why?</a:t>
            </a:r>
            <a:endParaRPr lang="en-US" sz="1200" b="0" dirty="0">
              <a:solidFill>
                <a:srgbClr val="000090"/>
              </a:solidFill>
            </a:endParaRPr>
          </a:p>
        </p:txBody>
      </p:sp>
      <p:cxnSp>
        <p:nvCxnSpPr>
          <p:cNvPr id="38919" name="Straight Connector 16"/>
          <p:cNvCxnSpPr>
            <a:cxnSpLocks noChangeShapeType="1"/>
          </p:cNvCxnSpPr>
          <p:nvPr/>
        </p:nvCxnSpPr>
        <p:spPr bwMode="auto">
          <a:xfrm flipH="1">
            <a:off x="4038600" y="3505200"/>
            <a:ext cx="2057400" cy="2286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8920" name="Straight Connector 17"/>
          <p:cNvCxnSpPr>
            <a:cxnSpLocks noChangeShapeType="1"/>
          </p:cNvCxnSpPr>
          <p:nvPr/>
        </p:nvCxnSpPr>
        <p:spPr bwMode="auto">
          <a:xfrm flipV="1">
            <a:off x="2667000" y="1752600"/>
            <a:ext cx="609600" cy="7620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21" name="Rectangle 20"/>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3892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0338" y="1295400"/>
            <a:ext cx="22939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6538" y="3048000"/>
            <a:ext cx="1797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22812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7" name="Straight Connector 23"/>
          <p:cNvCxnSpPr>
            <a:cxnSpLocks noChangeShapeType="1"/>
          </p:cNvCxnSpPr>
          <p:nvPr/>
        </p:nvCxnSpPr>
        <p:spPr bwMode="auto">
          <a:xfrm>
            <a:off x="5737225" y="2408238"/>
            <a:ext cx="457200" cy="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cxnSp>
      <p:sp>
        <p:nvSpPr>
          <p:cNvPr id="38928" name="Rectangle 18"/>
          <p:cNvSpPr>
            <a:spLocks noChangeArrowheads="1"/>
          </p:cNvSpPr>
          <p:nvPr/>
        </p:nvSpPr>
        <p:spPr bwMode="auto">
          <a:xfrm>
            <a:off x="8186738" y="990600"/>
            <a:ext cx="630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90"/>
                </a:solidFill>
              </a:rPr>
              <a:t>body</a:t>
            </a:r>
            <a:endParaRPr lang="en-US" sz="1600"/>
          </a:p>
        </p:txBody>
      </p:sp>
      <p:sp>
        <p:nvSpPr>
          <p:cNvPr id="38929" name="Rectangle 25"/>
          <p:cNvSpPr>
            <a:spLocks noChangeArrowheads="1"/>
          </p:cNvSpPr>
          <p:nvPr/>
        </p:nvSpPr>
        <p:spPr bwMode="auto">
          <a:xfrm>
            <a:off x="8262938" y="3048000"/>
            <a:ext cx="881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90"/>
                </a:solidFill>
              </a:rPr>
              <a:t>sleeves</a:t>
            </a:r>
            <a:endParaRPr lang="en-US" sz="1600"/>
          </a:p>
        </p:txBody>
      </p:sp>
      <p:sp>
        <p:nvSpPr>
          <p:cNvPr id="30" name="Left Brace 29"/>
          <p:cNvSpPr/>
          <p:nvPr/>
        </p:nvSpPr>
        <p:spPr>
          <a:xfrm>
            <a:off x="5943600" y="1828800"/>
            <a:ext cx="554038" cy="2057400"/>
          </a:xfrm>
          <a:prstGeom prst="leftBrace">
            <a:avLst/>
          </a:prstGeom>
          <a:ln w="47625">
            <a:solidFill>
              <a:srgbClr val="57219D"/>
            </a:solidFill>
          </a:ln>
        </p:spPr>
        <p:style>
          <a:lnRef idx="2">
            <a:schemeClr val="accent1"/>
          </a:lnRef>
          <a:fillRef idx="0">
            <a:schemeClr val="accent1"/>
          </a:fillRef>
          <a:effectRef idx="1">
            <a:schemeClr val="accent1"/>
          </a:effectRef>
          <a:fontRef idx="minor">
            <a:schemeClr val="tx1"/>
          </a:fontRef>
        </p:style>
        <p:txBody>
          <a:bodyPr/>
          <a:lstStyle/>
          <a:p>
            <a:pPr>
              <a:defRPr/>
            </a:pPr>
            <a:endParaRPr lang="en-US"/>
          </a:p>
        </p:txBody>
      </p:sp>
      <p:pic>
        <p:nvPicPr>
          <p:cNvPr id="38931" name="Picture 32460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86200"/>
            <a:ext cx="175260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457200" y="5867400"/>
            <a:ext cx="800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None/>
            </a:pPr>
            <a:r>
              <a:rPr lang="en-US" sz="1400" b="0" i="1" dirty="0">
                <a:solidFill>
                  <a:srgbClr val="FF0000"/>
                </a:solidFill>
              </a:rPr>
              <a:t>Answer: </a:t>
            </a:r>
            <a:r>
              <a:rPr lang="en-US" sz="1400" b="0" i="1" dirty="0" smtClean="0">
                <a:solidFill>
                  <a:srgbClr val="FF0000"/>
                </a:solidFill>
              </a:rPr>
              <a:t>Thailand because </a:t>
            </a:r>
            <a:r>
              <a:rPr lang="en-US" sz="1400" b="0" i="1" dirty="0">
                <a:solidFill>
                  <a:srgbClr val="FF0000"/>
                </a:solidFill>
              </a:rPr>
              <a:t>the sweaters were </a:t>
            </a:r>
            <a:r>
              <a:rPr lang="en-US" sz="1400" i="1" dirty="0">
                <a:solidFill>
                  <a:srgbClr val="FF0000"/>
                </a:solidFill>
              </a:rPr>
              <a:t>knit to shape</a:t>
            </a:r>
            <a:r>
              <a:rPr lang="en-US" sz="1400" b="0" i="1" dirty="0">
                <a:solidFill>
                  <a:srgbClr val="FF0000"/>
                </a:solidFill>
              </a:rPr>
              <a:t> in the US.</a:t>
            </a:r>
            <a:endParaRPr lang="en-US" sz="1400" b="0" dirty="0"/>
          </a:p>
        </p:txBody>
      </p:sp>
      <p:sp>
        <p:nvSpPr>
          <p:cNvPr id="26" name="Footer Placeholder 2"/>
          <p:cNvSpPr>
            <a:spLocks noGrp="1"/>
          </p:cNvSpPr>
          <p:nvPr>
            <p:ph type="ftr" sz="quarter" idx="11"/>
          </p:nvPr>
        </p:nvSpPr>
        <p:spPr>
          <a:xfrm>
            <a:off x="1862137" y="6473370"/>
            <a:ext cx="4891088" cy="190500"/>
          </a:xfrm>
        </p:spPr>
        <p:txBody>
          <a:bodyPr/>
          <a:lstStyle/>
          <a:p>
            <a:r>
              <a:rPr lang="en-US" dirty="0"/>
              <a:t>CHULALONGKORN UNIVERSITY, BBA PROGRAM, INTERNATIONAL TRADE, SPRING </a:t>
            </a:r>
            <a:r>
              <a:rPr lang="en-US" dirty="0" smtClean="0"/>
              <a:t>2019</a:t>
            </a:r>
            <a:endParaRPr lang="en-US" dirty="0"/>
          </a:p>
        </p:txBody>
      </p:sp>
      <p:sp>
        <p:nvSpPr>
          <p:cNvPr id="27" name="Date Placeholder 1"/>
          <p:cNvSpPr>
            <a:spLocks noGrp="1"/>
          </p:cNvSpPr>
          <p:nvPr>
            <p:ph type="dt" sz="half" idx="10"/>
          </p:nvPr>
        </p:nvSpPr>
        <p:spPr>
          <a:xfrm>
            <a:off x="228600" y="6496050"/>
            <a:ext cx="1557337" cy="209550"/>
          </a:xfrm>
        </p:spPr>
        <p:txBody>
          <a:bodyPr/>
          <a:lstStyle/>
          <a:p>
            <a:r>
              <a:rPr lang="en-US" dirty="0" smtClean="0"/>
              <a:t>Tuesday, February 12, 2019</a:t>
            </a:r>
          </a:p>
        </p:txBody>
      </p:sp>
      <p:sp>
        <p:nvSpPr>
          <p:cNvPr id="28" name="Rectangle 3"/>
          <p:cNvSpPr>
            <a:spLocks noChangeArrowheads="1"/>
          </p:cNvSpPr>
          <p:nvPr/>
        </p:nvSpPr>
        <p:spPr bwMode="auto">
          <a:xfrm>
            <a:off x="1295400" y="304800"/>
            <a:ext cx="7696200" cy="403225"/>
          </a:xfrm>
          <a:prstGeom prst="rect">
            <a:avLst/>
          </a:prstGeom>
          <a:noFill/>
          <a:ln w="9525">
            <a:noFill/>
            <a:miter lim="800000"/>
            <a:headEnd/>
            <a:tailEnd/>
          </a:ln>
          <a:effectLst/>
        </p:spPr>
        <p:txBody>
          <a:bodyPr bIns="0" anchor="b"/>
          <a:lstStyle/>
          <a:p>
            <a:pPr algn="ctr">
              <a:spcBef>
                <a:spcPct val="0"/>
              </a:spcBef>
              <a:buSzTx/>
              <a:buFontTx/>
              <a:buNone/>
            </a:pPr>
            <a:r>
              <a:rPr lang="en-US" sz="2800" dirty="0">
                <a:solidFill>
                  <a:srgbClr val="000090"/>
                </a:solidFill>
                <a:effectLst/>
                <a:latin typeface="Arial"/>
                <a:cs typeface="Arial"/>
              </a:rPr>
              <a:t>RULES OF ORIGIN (Workshop)</a:t>
            </a:r>
            <a:endParaRPr lang="en-US" sz="2400" dirty="0">
              <a:solidFill>
                <a:srgbClr val="000090"/>
              </a:solidFill>
              <a:effectLst/>
              <a:latin typeface="Arial"/>
              <a:cs typeface="Arial"/>
            </a:endParaRPr>
          </a:p>
        </p:txBody>
      </p:sp>
    </p:spTree>
    <p:extLst>
      <p:ext uri="{BB962C8B-B14F-4D97-AF65-F5344CB8AC3E}">
        <p14:creationId xmlns:p14="http://schemas.microsoft.com/office/powerpoint/2010/main" val="2345082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101" y="304800"/>
            <a:ext cx="7430193" cy="830997"/>
          </a:xfrm>
          <a:prstGeom prst="rect">
            <a:avLst/>
          </a:prstGeom>
        </p:spPr>
        <p:txBody>
          <a:bodyPr wrap="square">
            <a:spAutoFit/>
          </a:bodyPr>
          <a:lstStyle/>
          <a:p>
            <a:pPr algn="ctr">
              <a:buNone/>
            </a:pPr>
            <a:r>
              <a:rPr lang="en-US" sz="2400" dirty="0">
                <a:solidFill>
                  <a:srgbClr val="000090"/>
                </a:solidFill>
                <a:latin typeface="Arial"/>
                <a:cs typeface="Arial"/>
              </a:rPr>
              <a:t>Indicate the tariff treatment of the following i</a:t>
            </a:r>
            <a:r>
              <a:rPr lang="en-US" sz="2400" b="1" dirty="0" smtClean="0">
                <a:solidFill>
                  <a:srgbClr val="000090"/>
                </a:solidFill>
                <a:latin typeface="Arial"/>
                <a:cs typeface="Arial"/>
              </a:rPr>
              <a:t>mported items in sets or kits:</a:t>
            </a:r>
            <a:endParaRPr lang="en-US" sz="2400" dirty="0">
              <a:solidFill>
                <a:srgbClr val="000090"/>
              </a:solidFill>
              <a:latin typeface="Arial"/>
              <a:cs typeface="Arial"/>
            </a:endParaRPr>
          </a:p>
        </p:txBody>
      </p:sp>
      <p:pic>
        <p:nvPicPr>
          <p:cNvPr id="14" name="Picture 13"/>
          <p:cNvPicPr>
            <a:picLocks noChangeAspect="1"/>
          </p:cNvPicPr>
          <p:nvPr/>
        </p:nvPicPr>
        <p:blipFill>
          <a:blip r:embed="rId2"/>
          <a:stretch>
            <a:fillRect/>
          </a:stretch>
        </p:blipFill>
        <p:spPr>
          <a:xfrm>
            <a:off x="1219200" y="1524000"/>
            <a:ext cx="2794000" cy="2070100"/>
          </a:xfrm>
          <a:prstGeom prst="rect">
            <a:avLst/>
          </a:prstGeom>
        </p:spPr>
      </p:pic>
      <p:pic>
        <p:nvPicPr>
          <p:cNvPr id="17" name="Picture 16"/>
          <p:cNvPicPr>
            <a:picLocks noChangeAspect="1"/>
          </p:cNvPicPr>
          <p:nvPr/>
        </p:nvPicPr>
        <p:blipFill>
          <a:blip r:embed="rId3"/>
          <a:stretch>
            <a:fillRect/>
          </a:stretch>
        </p:blipFill>
        <p:spPr>
          <a:xfrm>
            <a:off x="5321300" y="1371600"/>
            <a:ext cx="2222500" cy="2324100"/>
          </a:xfrm>
          <a:prstGeom prst="rect">
            <a:avLst/>
          </a:prstGeom>
        </p:spPr>
      </p:pic>
      <p:pic>
        <p:nvPicPr>
          <p:cNvPr id="18" name="Picture 17"/>
          <p:cNvPicPr>
            <a:picLocks noChangeAspect="1"/>
          </p:cNvPicPr>
          <p:nvPr/>
        </p:nvPicPr>
        <p:blipFill>
          <a:blip r:embed="rId4"/>
          <a:stretch>
            <a:fillRect/>
          </a:stretch>
        </p:blipFill>
        <p:spPr>
          <a:xfrm rot="20015334">
            <a:off x="3237646" y="4018125"/>
            <a:ext cx="2374900" cy="1752600"/>
          </a:xfrm>
          <a:prstGeom prst="rect">
            <a:avLst/>
          </a:prstGeom>
        </p:spPr>
      </p:pic>
      <p:sp>
        <p:nvSpPr>
          <p:cNvPr id="19" name="Rectangle 18"/>
          <p:cNvSpPr/>
          <p:nvPr/>
        </p:nvSpPr>
        <p:spPr>
          <a:xfrm>
            <a:off x="1981200" y="3505200"/>
            <a:ext cx="1295399" cy="400110"/>
          </a:xfrm>
          <a:prstGeom prst="rect">
            <a:avLst/>
          </a:prstGeom>
        </p:spPr>
        <p:txBody>
          <a:bodyPr wrap="square">
            <a:spAutoFit/>
          </a:bodyPr>
          <a:lstStyle/>
          <a:p>
            <a:pPr algn="ctr">
              <a:buNone/>
            </a:pPr>
            <a:r>
              <a:rPr lang="en-US" b="0" dirty="0" smtClean="0">
                <a:latin typeface="Arial"/>
                <a:cs typeface="Arial"/>
              </a:rPr>
              <a:t>Tool kit</a:t>
            </a:r>
            <a:endParaRPr lang="en-US" b="0" dirty="0">
              <a:latin typeface="Arial"/>
              <a:cs typeface="Arial"/>
            </a:endParaRPr>
          </a:p>
        </p:txBody>
      </p:sp>
      <p:sp>
        <p:nvSpPr>
          <p:cNvPr id="20" name="Rectangle 19"/>
          <p:cNvSpPr/>
          <p:nvPr/>
        </p:nvSpPr>
        <p:spPr>
          <a:xfrm>
            <a:off x="5549900" y="3657600"/>
            <a:ext cx="1752600" cy="400110"/>
          </a:xfrm>
          <a:prstGeom prst="rect">
            <a:avLst/>
          </a:prstGeom>
        </p:spPr>
        <p:txBody>
          <a:bodyPr wrap="square">
            <a:spAutoFit/>
          </a:bodyPr>
          <a:lstStyle/>
          <a:p>
            <a:pPr algn="ctr">
              <a:buNone/>
            </a:pPr>
            <a:r>
              <a:rPr lang="en-US" b="0" dirty="0" smtClean="0">
                <a:latin typeface="Arial"/>
                <a:cs typeface="Arial"/>
              </a:rPr>
              <a:t>Medical kit</a:t>
            </a:r>
            <a:endParaRPr lang="en-US" b="0" dirty="0">
              <a:latin typeface="Arial"/>
              <a:cs typeface="Arial"/>
            </a:endParaRPr>
          </a:p>
        </p:txBody>
      </p:sp>
      <p:sp>
        <p:nvSpPr>
          <p:cNvPr id="21" name="Rectangle 20"/>
          <p:cNvSpPr/>
          <p:nvPr/>
        </p:nvSpPr>
        <p:spPr>
          <a:xfrm rot="19863189">
            <a:off x="1997108" y="5546293"/>
            <a:ext cx="1295399" cy="400110"/>
          </a:xfrm>
          <a:prstGeom prst="rect">
            <a:avLst/>
          </a:prstGeom>
        </p:spPr>
        <p:txBody>
          <a:bodyPr wrap="square">
            <a:spAutoFit/>
          </a:bodyPr>
          <a:lstStyle/>
          <a:p>
            <a:pPr algn="ctr">
              <a:buNone/>
            </a:pPr>
            <a:r>
              <a:rPr lang="en-US" b="0" dirty="0" smtClean="0">
                <a:latin typeface="Arial"/>
                <a:cs typeface="Arial"/>
              </a:rPr>
              <a:t>Beauty kit</a:t>
            </a:r>
            <a:endParaRPr lang="en-US" b="0" dirty="0">
              <a:latin typeface="Arial"/>
              <a:cs typeface="Arial"/>
            </a:endParaRPr>
          </a:p>
        </p:txBody>
      </p:sp>
    </p:spTree>
    <p:extLst>
      <p:ext uri="{BB962C8B-B14F-4D97-AF65-F5344CB8AC3E}">
        <p14:creationId xmlns:p14="http://schemas.microsoft.com/office/powerpoint/2010/main" val="29108204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101" y="381000"/>
            <a:ext cx="7518299" cy="830997"/>
          </a:xfrm>
          <a:prstGeom prst="rect">
            <a:avLst/>
          </a:prstGeom>
        </p:spPr>
        <p:txBody>
          <a:bodyPr wrap="square">
            <a:spAutoFit/>
          </a:bodyPr>
          <a:lstStyle/>
          <a:p>
            <a:pPr algn="ctr">
              <a:buNone/>
            </a:pPr>
            <a:r>
              <a:rPr lang="en-US" sz="2400" dirty="0">
                <a:solidFill>
                  <a:srgbClr val="000090"/>
                </a:solidFill>
                <a:latin typeface="Arial"/>
                <a:cs typeface="Arial"/>
              </a:rPr>
              <a:t>Indicate the tariff treatment of the following </a:t>
            </a:r>
            <a:r>
              <a:rPr lang="en-US" sz="2400" b="1" dirty="0">
                <a:solidFill>
                  <a:srgbClr val="000090"/>
                </a:solidFill>
                <a:latin typeface="Arial"/>
                <a:cs typeface="Arial"/>
              </a:rPr>
              <a:t>containers</a:t>
            </a:r>
            <a:r>
              <a:rPr lang="en-US" sz="2400" dirty="0">
                <a:solidFill>
                  <a:srgbClr val="000090"/>
                </a:solidFill>
                <a:latin typeface="Arial"/>
                <a:cs typeface="Arial"/>
              </a:rPr>
              <a:t> presented with their contents</a:t>
            </a:r>
            <a:r>
              <a:rPr lang="en-US" sz="2400" dirty="0" smtClean="0">
                <a:solidFill>
                  <a:srgbClr val="000090"/>
                </a:solidFill>
                <a:latin typeface="Arial"/>
                <a:cs typeface="Arial"/>
              </a:rPr>
              <a:t>:</a:t>
            </a:r>
            <a:endParaRPr lang="en-US" sz="2400" dirty="0">
              <a:solidFill>
                <a:srgbClr val="000090"/>
              </a:solidFill>
              <a:latin typeface="Arial"/>
              <a:cs typeface="Arial"/>
            </a:endParaRPr>
          </a:p>
        </p:txBody>
      </p:sp>
      <p:grpSp>
        <p:nvGrpSpPr>
          <p:cNvPr id="9" name="Group 8"/>
          <p:cNvGrpSpPr/>
          <p:nvPr/>
        </p:nvGrpSpPr>
        <p:grpSpPr>
          <a:xfrm>
            <a:off x="685800" y="1752600"/>
            <a:ext cx="5410200" cy="2514600"/>
            <a:chOff x="4621837" y="2522433"/>
            <a:chExt cx="4721748" cy="2514600"/>
          </a:xfrm>
        </p:grpSpPr>
        <p:pic>
          <p:nvPicPr>
            <p:cNvPr id="3" name="Picture 2"/>
            <p:cNvPicPr>
              <a:picLocks noChangeAspect="1"/>
            </p:cNvPicPr>
            <p:nvPr/>
          </p:nvPicPr>
          <p:blipFill>
            <a:blip r:embed="rId2"/>
            <a:stretch>
              <a:fillRect/>
            </a:stretch>
          </p:blipFill>
          <p:spPr>
            <a:xfrm>
              <a:off x="4934955" y="3281842"/>
              <a:ext cx="2309462" cy="1755191"/>
            </a:xfrm>
            <a:prstGeom prst="rect">
              <a:avLst/>
            </a:prstGeom>
          </p:spPr>
        </p:pic>
        <p:sp>
          <p:nvSpPr>
            <p:cNvPr id="7" name="Rectangle 6"/>
            <p:cNvSpPr/>
            <p:nvPr/>
          </p:nvSpPr>
          <p:spPr>
            <a:xfrm>
              <a:off x="4621837" y="2522433"/>
              <a:ext cx="4721748" cy="400110"/>
            </a:xfrm>
            <a:prstGeom prst="rect">
              <a:avLst/>
            </a:prstGeom>
          </p:spPr>
          <p:txBody>
            <a:bodyPr wrap="square">
              <a:spAutoFit/>
            </a:bodyPr>
            <a:lstStyle/>
            <a:p>
              <a:pPr lvl="0">
                <a:buNone/>
              </a:pPr>
              <a:r>
                <a:rPr lang="en-US" dirty="0">
                  <a:solidFill>
                    <a:srgbClr val="000090"/>
                  </a:solidFill>
                  <a:latin typeface="Arial"/>
                  <a:cs typeface="Arial"/>
                </a:rPr>
                <a:t>1</a:t>
              </a:r>
              <a:r>
                <a:rPr lang="en-US" dirty="0" smtClean="0">
                  <a:solidFill>
                    <a:srgbClr val="000090"/>
                  </a:solidFill>
                  <a:latin typeface="Arial"/>
                  <a:cs typeface="Arial"/>
                </a:rPr>
                <a:t>. Decorated metal cookie tin with cookies</a:t>
              </a:r>
            </a:p>
          </p:txBody>
        </p:sp>
      </p:grpSp>
      <p:grpSp>
        <p:nvGrpSpPr>
          <p:cNvPr id="11" name="Group 10"/>
          <p:cNvGrpSpPr/>
          <p:nvPr/>
        </p:nvGrpSpPr>
        <p:grpSpPr>
          <a:xfrm>
            <a:off x="1600200" y="4166514"/>
            <a:ext cx="6393473" cy="1929486"/>
            <a:chOff x="717613" y="4623714"/>
            <a:chExt cx="6393473" cy="1929486"/>
          </a:xfrm>
        </p:grpSpPr>
        <p:pic>
          <p:nvPicPr>
            <p:cNvPr id="5" name="Picture 4"/>
            <p:cNvPicPr>
              <a:picLocks noChangeAspect="1"/>
            </p:cNvPicPr>
            <p:nvPr/>
          </p:nvPicPr>
          <p:blipFill>
            <a:blip r:embed="rId3"/>
            <a:stretch>
              <a:fillRect/>
            </a:stretch>
          </p:blipFill>
          <p:spPr>
            <a:xfrm>
              <a:off x="5181600" y="4623714"/>
              <a:ext cx="1929486" cy="1929486"/>
            </a:xfrm>
            <a:prstGeom prst="rect">
              <a:avLst/>
            </a:prstGeom>
          </p:spPr>
        </p:pic>
        <p:sp>
          <p:nvSpPr>
            <p:cNvPr id="8" name="Rectangle 7"/>
            <p:cNvSpPr/>
            <p:nvPr/>
          </p:nvSpPr>
          <p:spPr>
            <a:xfrm>
              <a:off x="717613" y="5335930"/>
              <a:ext cx="4852610" cy="400110"/>
            </a:xfrm>
            <a:prstGeom prst="rect">
              <a:avLst/>
            </a:prstGeom>
          </p:spPr>
          <p:txBody>
            <a:bodyPr wrap="none">
              <a:spAutoFit/>
            </a:bodyPr>
            <a:lstStyle/>
            <a:p>
              <a:pPr lvl="0">
                <a:buNone/>
              </a:pPr>
              <a:r>
                <a:rPr lang="en-US" dirty="0">
                  <a:solidFill>
                    <a:srgbClr val="000090"/>
                  </a:solidFill>
                  <a:latin typeface="Arial"/>
                  <a:cs typeface="Arial"/>
                </a:rPr>
                <a:t>2</a:t>
              </a:r>
              <a:r>
                <a:rPr lang="en-US" dirty="0" smtClean="0">
                  <a:solidFill>
                    <a:srgbClr val="000090"/>
                  </a:solidFill>
                  <a:latin typeface="Arial"/>
                  <a:cs typeface="Arial"/>
                </a:rPr>
                <a:t>. Sturdy plastic boat filled with candy</a:t>
              </a:r>
            </a:p>
          </p:txBody>
        </p:sp>
      </p:grpSp>
    </p:spTree>
    <p:extLst>
      <p:ext uri="{BB962C8B-B14F-4D97-AF65-F5344CB8AC3E}">
        <p14:creationId xmlns:p14="http://schemas.microsoft.com/office/powerpoint/2010/main" val="4043497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101" y="485893"/>
            <a:ext cx="7430193" cy="830997"/>
          </a:xfrm>
          <a:prstGeom prst="rect">
            <a:avLst/>
          </a:prstGeom>
        </p:spPr>
        <p:txBody>
          <a:bodyPr wrap="square">
            <a:spAutoFit/>
          </a:bodyPr>
          <a:lstStyle/>
          <a:p>
            <a:pPr algn="ctr">
              <a:buNone/>
            </a:pPr>
            <a:r>
              <a:rPr lang="en-US" sz="2400" dirty="0">
                <a:latin typeface="Arial"/>
                <a:cs typeface="Arial"/>
              </a:rPr>
              <a:t>Indicate the tariff treatment of the following </a:t>
            </a:r>
            <a:r>
              <a:rPr lang="en-US" sz="2400" b="1" dirty="0">
                <a:latin typeface="Arial"/>
                <a:cs typeface="Arial"/>
              </a:rPr>
              <a:t>containers</a:t>
            </a:r>
            <a:r>
              <a:rPr lang="en-US" sz="2400" dirty="0">
                <a:latin typeface="Arial"/>
                <a:cs typeface="Arial"/>
              </a:rPr>
              <a:t> presented with their contents</a:t>
            </a:r>
            <a:r>
              <a:rPr lang="en-US" sz="2400" dirty="0" smtClean="0">
                <a:latin typeface="Arial"/>
                <a:cs typeface="Arial"/>
              </a:rPr>
              <a:t>:</a:t>
            </a:r>
            <a:endParaRPr lang="en-US" sz="2400" dirty="0">
              <a:latin typeface="Arial"/>
              <a:cs typeface="Arial"/>
            </a:endParaRPr>
          </a:p>
        </p:txBody>
      </p:sp>
      <p:grpSp>
        <p:nvGrpSpPr>
          <p:cNvPr id="12" name="Group 11"/>
          <p:cNvGrpSpPr/>
          <p:nvPr/>
        </p:nvGrpSpPr>
        <p:grpSpPr>
          <a:xfrm>
            <a:off x="4648200" y="2438400"/>
            <a:ext cx="3989658" cy="2421908"/>
            <a:chOff x="4856709" y="2924606"/>
            <a:chExt cx="3989658" cy="2421908"/>
          </a:xfrm>
        </p:grpSpPr>
        <p:pic>
          <p:nvPicPr>
            <p:cNvPr id="6" name="Picture 5"/>
            <p:cNvPicPr>
              <a:picLocks noChangeAspect="1"/>
            </p:cNvPicPr>
            <p:nvPr/>
          </p:nvPicPr>
          <p:blipFill>
            <a:blip r:embed="rId2"/>
            <a:stretch>
              <a:fillRect/>
            </a:stretch>
          </p:blipFill>
          <p:spPr>
            <a:xfrm rot="20539658">
              <a:off x="6456759" y="3278549"/>
              <a:ext cx="1561314" cy="2067965"/>
            </a:xfrm>
            <a:prstGeom prst="rect">
              <a:avLst/>
            </a:prstGeom>
          </p:spPr>
        </p:pic>
        <p:sp>
          <p:nvSpPr>
            <p:cNvPr id="9" name="Rectangle 8"/>
            <p:cNvSpPr/>
            <p:nvPr/>
          </p:nvSpPr>
          <p:spPr>
            <a:xfrm rot="20551258">
              <a:off x="4856709" y="2924606"/>
              <a:ext cx="3989658" cy="707886"/>
            </a:xfrm>
            <a:prstGeom prst="rect">
              <a:avLst/>
            </a:prstGeom>
          </p:spPr>
          <p:txBody>
            <a:bodyPr wrap="square">
              <a:spAutoFit/>
            </a:bodyPr>
            <a:lstStyle/>
            <a:p>
              <a:pPr lvl="0">
                <a:buNone/>
              </a:pPr>
              <a:r>
                <a:rPr lang="en-US" dirty="0">
                  <a:latin typeface="Arial"/>
                  <a:cs typeface="Arial"/>
                </a:rPr>
                <a:t>4</a:t>
              </a:r>
              <a:r>
                <a:rPr lang="en-US" dirty="0" smtClean="0">
                  <a:latin typeface="Arial"/>
                  <a:cs typeface="Arial"/>
                </a:rPr>
                <a:t>. Crystal decanter filled with brandy</a:t>
              </a:r>
            </a:p>
          </p:txBody>
        </p:sp>
      </p:grpSp>
      <p:grpSp>
        <p:nvGrpSpPr>
          <p:cNvPr id="13" name="Group 12"/>
          <p:cNvGrpSpPr/>
          <p:nvPr/>
        </p:nvGrpSpPr>
        <p:grpSpPr>
          <a:xfrm>
            <a:off x="914400" y="2362200"/>
            <a:ext cx="2522278" cy="2607655"/>
            <a:chOff x="1887887" y="3684517"/>
            <a:chExt cx="2522278" cy="2607655"/>
          </a:xfrm>
        </p:grpSpPr>
        <p:pic>
          <p:nvPicPr>
            <p:cNvPr id="7" name="Picture 6"/>
            <p:cNvPicPr>
              <a:picLocks noChangeAspect="1"/>
            </p:cNvPicPr>
            <p:nvPr/>
          </p:nvPicPr>
          <p:blipFill>
            <a:blip r:embed="rId3"/>
            <a:stretch>
              <a:fillRect/>
            </a:stretch>
          </p:blipFill>
          <p:spPr>
            <a:xfrm>
              <a:off x="1887887" y="4245836"/>
              <a:ext cx="2046336" cy="2046336"/>
            </a:xfrm>
            <a:prstGeom prst="rect">
              <a:avLst/>
            </a:prstGeom>
          </p:spPr>
        </p:pic>
        <p:sp>
          <p:nvSpPr>
            <p:cNvPr id="10" name="Rectangle 9"/>
            <p:cNvSpPr/>
            <p:nvPr/>
          </p:nvSpPr>
          <p:spPr>
            <a:xfrm>
              <a:off x="2115672" y="3684517"/>
              <a:ext cx="2294493" cy="400110"/>
            </a:xfrm>
            <a:prstGeom prst="rect">
              <a:avLst/>
            </a:prstGeom>
          </p:spPr>
          <p:txBody>
            <a:bodyPr wrap="none">
              <a:spAutoFit/>
            </a:bodyPr>
            <a:lstStyle/>
            <a:p>
              <a:pPr lvl="0">
                <a:buNone/>
              </a:pPr>
              <a:r>
                <a:rPr lang="en-US" dirty="0" smtClean="0">
                  <a:latin typeface="Arial"/>
                  <a:cs typeface="Arial"/>
                </a:rPr>
                <a:t>3. Binocular case</a:t>
              </a:r>
              <a:r>
                <a:rPr lang="en-US" dirty="0" smtClean="0">
                  <a:effectLst/>
                  <a:latin typeface="Arial"/>
                  <a:cs typeface="Arial"/>
                </a:rPr>
                <a:t> </a:t>
              </a:r>
              <a:endParaRPr lang="en-US" dirty="0">
                <a:latin typeface="Arial"/>
                <a:cs typeface="Arial"/>
              </a:endParaRPr>
            </a:p>
          </p:txBody>
        </p:sp>
      </p:grpSp>
    </p:spTree>
    <p:extLst>
      <p:ext uri="{BB962C8B-B14F-4D97-AF65-F5344CB8AC3E}">
        <p14:creationId xmlns:p14="http://schemas.microsoft.com/office/powerpoint/2010/main" val="3793217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101" y="485893"/>
            <a:ext cx="7430193" cy="830997"/>
          </a:xfrm>
          <a:prstGeom prst="rect">
            <a:avLst/>
          </a:prstGeom>
        </p:spPr>
        <p:txBody>
          <a:bodyPr wrap="square">
            <a:spAutoFit/>
          </a:bodyPr>
          <a:lstStyle/>
          <a:p>
            <a:pPr>
              <a:buNone/>
            </a:pPr>
            <a:r>
              <a:rPr lang="en-US" sz="2400" b="0" dirty="0">
                <a:latin typeface="Arial"/>
                <a:cs typeface="Arial"/>
              </a:rPr>
              <a:t>Would the following be considered complete under classification rules</a:t>
            </a:r>
            <a:r>
              <a:rPr lang="en-US" sz="2400" b="0" dirty="0" smtClean="0">
                <a:latin typeface="Arial"/>
                <a:cs typeface="Arial"/>
              </a:rPr>
              <a:t>?</a:t>
            </a:r>
          </a:p>
        </p:txBody>
      </p:sp>
      <p:sp>
        <p:nvSpPr>
          <p:cNvPr id="3" name="Rectangle 2"/>
          <p:cNvSpPr/>
          <p:nvPr/>
        </p:nvSpPr>
        <p:spPr>
          <a:xfrm>
            <a:off x="990600" y="1905000"/>
            <a:ext cx="7086600" cy="4093428"/>
          </a:xfrm>
          <a:prstGeom prst="rect">
            <a:avLst/>
          </a:prstGeom>
        </p:spPr>
        <p:txBody>
          <a:bodyPr wrap="square">
            <a:spAutoFit/>
          </a:bodyPr>
          <a:lstStyle/>
          <a:p>
            <a:pPr lvl="0">
              <a:buNone/>
            </a:pPr>
            <a:r>
              <a:rPr lang="en-US" b="0" dirty="0" smtClean="0">
                <a:latin typeface="Arial"/>
                <a:cs typeface="Arial"/>
              </a:rPr>
              <a:t>An assembled fork-lift truck without a seat</a:t>
            </a:r>
          </a:p>
          <a:p>
            <a:pPr lvl="0">
              <a:buNone/>
            </a:pPr>
            <a:endParaRPr lang="en-US" b="0" dirty="0">
              <a:effectLst/>
              <a:latin typeface="Arial"/>
              <a:cs typeface="Arial"/>
            </a:endParaRPr>
          </a:p>
          <a:p>
            <a:pPr>
              <a:buNone/>
            </a:pPr>
            <a:r>
              <a:rPr lang="en-US" b="0" dirty="0">
                <a:latin typeface="Arial"/>
                <a:cs typeface="Arial"/>
              </a:rPr>
              <a:t>A disassembled fork-lift truck without a </a:t>
            </a:r>
            <a:r>
              <a:rPr lang="en-US" b="0" dirty="0" smtClean="0">
                <a:latin typeface="Arial"/>
                <a:cs typeface="Arial"/>
              </a:rPr>
              <a:t>seat</a:t>
            </a:r>
          </a:p>
          <a:p>
            <a:pPr>
              <a:buNone/>
            </a:pPr>
            <a:endParaRPr lang="en-US" b="0" dirty="0" smtClean="0">
              <a:latin typeface="Arial"/>
              <a:cs typeface="Arial"/>
            </a:endParaRPr>
          </a:p>
          <a:p>
            <a:pPr lvl="0">
              <a:buNone/>
            </a:pPr>
            <a:r>
              <a:rPr lang="en-US" b="0" dirty="0">
                <a:latin typeface="Arial"/>
                <a:cs typeface="Arial"/>
              </a:rPr>
              <a:t>A battery charger without its </a:t>
            </a:r>
            <a:r>
              <a:rPr lang="en-US" b="0" dirty="0" smtClean="0">
                <a:latin typeface="Arial"/>
                <a:cs typeface="Arial"/>
              </a:rPr>
              <a:t>cables</a:t>
            </a:r>
          </a:p>
          <a:p>
            <a:pPr lvl="0">
              <a:buNone/>
            </a:pPr>
            <a:endParaRPr lang="en-US" b="0" dirty="0" smtClean="0">
              <a:latin typeface="Arial"/>
              <a:cs typeface="Arial"/>
            </a:endParaRPr>
          </a:p>
          <a:p>
            <a:pPr>
              <a:buNone/>
            </a:pPr>
            <a:r>
              <a:rPr lang="en-US" b="0" dirty="0">
                <a:latin typeface="Arial"/>
                <a:cs typeface="Arial"/>
              </a:rPr>
              <a:t>A motor vehicle without an </a:t>
            </a:r>
            <a:r>
              <a:rPr lang="en-US" b="0" dirty="0" smtClean="0">
                <a:latin typeface="Arial"/>
                <a:cs typeface="Arial"/>
              </a:rPr>
              <a:t>engine</a:t>
            </a:r>
          </a:p>
          <a:p>
            <a:pPr>
              <a:buNone/>
            </a:pPr>
            <a:endParaRPr lang="en-US" b="0" dirty="0" smtClean="0">
              <a:latin typeface="Arial"/>
              <a:cs typeface="Arial"/>
            </a:endParaRPr>
          </a:p>
          <a:p>
            <a:pPr lvl="0">
              <a:buNone/>
            </a:pPr>
            <a:r>
              <a:rPr lang="en-US" b="0" dirty="0">
                <a:latin typeface="Arial"/>
                <a:cs typeface="Arial"/>
              </a:rPr>
              <a:t>An assembled mechanical watch without </a:t>
            </a:r>
            <a:r>
              <a:rPr lang="en-US" b="0" dirty="0" smtClean="0">
                <a:latin typeface="Arial"/>
                <a:cs typeface="Arial"/>
              </a:rPr>
              <a:t>hands</a:t>
            </a:r>
          </a:p>
          <a:p>
            <a:pPr lvl="0">
              <a:buNone/>
            </a:pPr>
            <a:endParaRPr lang="en-US" b="0" dirty="0" smtClean="0">
              <a:latin typeface="Arial"/>
              <a:cs typeface="Arial"/>
            </a:endParaRPr>
          </a:p>
          <a:p>
            <a:pPr>
              <a:buNone/>
            </a:pPr>
            <a:r>
              <a:rPr lang="en-US" b="0" dirty="0">
                <a:latin typeface="Arial"/>
                <a:cs typeface="Arial"/>
              </a:rPr>
              <a:t>An unassembled bicycle with all its </a:t>
            </a:r>
            <a:r>
              <a:rPr lang="en-US" b="0" dirty="0" smtClean="0">
                <a:latin typeface="Arial"/>
                <a:cs typeface="Arial"/>
              </a:rPr>
              <a:t>parts</a:t>
            </a:r>
            <a:endParaRPr lang="en-US" b="0" dirty="0">
              <a:latin typeface="Arial"/>
              <a:cs typeface="Arial"/>
            </a:endParaRPr>
          </a:p>
        </p:txBody>
      </p:sp>
    </p:spTree>
    <p:extLst>
      <p:ext uri="{BB962C8B-B14F-4D97-AF65-F5344CB8AC3E}">
        <p14:creationId xmlns:p14="http://schemas.microsoft.com/office/powerpoint/2010/main" val="96464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219200" y="1004337"/>
            <a:ext cx="7239000" cy="457200"/>
          </a:xfrm>
        </p:spPr>
        <p:txBody>
          <a:bodyPr/>
          <a:lstStyle/>
          <a:p>
            <a:pPr algn="ctr"/>
            <a:r>
              <a:rPr lang="en-US" sz="3200" b="0" dirty="0" smtClean="0">
                <a:solidFill>
                  <a:srgbClr val="000090"/>
                </a:solidFill>
                <a:latin typeface="Arial" charset="0"/>
                <a:cs typeface="Arial" charset="0"/>
              </a:rPr>
              <a:t>Dates and Places</a:t>
            </a:r>
            <a:endParaRPr lang="en-US" sz="3200" b="0" dirty="0">
              <a:solidFill>
                <a:srgbClr val="000090"/>
              </a:solidFill>
              <a:latin typeface="Arial" charset="0"/>
              <a:cs typeface="Arial" charset="0"/>
            </a:endParaRPr>
          </a:p>
        </p:txBody>
      </p:sp>
      <p:sp>
        <p:nvSpPr>
          <p:cNvPr id="220163" name="Rectangle 3"/>
          <p:cNvSpPr>
            <a:spLocks noGrp="1" noChangeArrowheads="1"/>
          </p:cNvSpPr>
          <p:nvPr>
            <p:ph type="body" idx="1"/>
          </p:nvPr>
        </p:nvSpPr>
        <p:spPr>
          <a:xfrm>
            <a:off x="609600" y="1524000"/>
            <a:ext cx="7848600" cy="4724400"/>
          </a:xfrm>
        </p:spPr>
        <p:txBody>
          <a:bodyPr/>
          <a:lstStyle/>
          <a:p>
            <a:pPr marL="0" lvl="0" indent="0">
              <a:buNone/>
            </a:pPr>
            <a:r>
              <a:rPr lang="en-US" sz="1800" b="0" kern="1200" dirty="0" smtClean="0">
                <a:solidFill>
                  <a:srgbClr val="000090"/>
                </a:solidFill>
                <a:latin typeface="Arial" pitchFamily="34" charset="0"/>
                <a:cs typeface="Arial" pitchFamily="34" charset="0"/>
              </a:rPr>
              <a:t>A </a:t>
            </a:r>
            <a:r>
              <a:rPr lang="en-US" sz="1800" b="0" kern="1200" dirty="0">
                <a:solidFill>
                  <a:srgbClr val="000090"/>
                </a:solidFill>
                <a:latin typeface="Arial" pitchFamily="34" charset="0"/>
                <a:cs typeface="Arial" pitchFamily="34" charset="0"/>
              </a:rPr>
              <a:t>shipment is sold from a Laotian company to an importer in Frankfurt, Germany. The shipment leaves the Lao seller’s place of business in Luang Prabang on January 7th and crosses the border into Thailand on January 8th. It goes to the port of </a:t>
            </a:r>
            <a:r>
              <a:rPr lang="en-US" sz="1800" b="0" kern="1200" dirty="0" smtClean="0">
                <a:solidFill>
                  <a:srgbClr val="000090"/>
                </a:solidFill>
                <a:latin typeface="Arial" pitchFamily="34" charset="0"/>
                <a:cs typeface="Arial" pitchFamily="34" charset="0"/>
              </a:rPr>
              <a:t>Bangkok, Thailand, </a:t>
            </a:r>
            <a:r>
              <a:rPr lang="en-US" sz="1800" b="0" kern="1200" dirty="0">
                <a:solidFill>
                  <a:srgbClr val="000090"/>
                </a:solidFill>
                <a:latin typeface="Arial" pitchFamily="34" charset="0"/>
                <a:cs typeface="Arial" pitchFamily="34" charset="0"/>
              </a:rPr>
              <a:t>where it is loaded aboard a ship for Germany. The ship sails from Bangkok, Thailand on January </a:t>
            </a:r>
            <a:r>
              <a:rPr lang="en-US" sz="1800" b="0" kern="1200" dirty="0" smtClean="0">
                <a:solidFill>
                  <a:srgbClr val="000090"/>
                </a:solidFill>
                <a:latin typeface="Arial" pitchFamily="34" charset="0"/>
                <a:cs typeface="Arial" pitchFamily="34" charset="0"/>
              </a:rPr>
              <a:t>15</a:t>
            </a:r>
            <a:r>
              <a:rPr lang="en-US" sz="1800" b="0" kern="1200" baseline="30000" dirty="0" smtClean="0">
                <a:solidFill>
                  <a:srgbClr val="000090"/>
                </a:solidFill>
                <a:latin typeface="Arial" pitchFamily="34" charset="0"/>
                <a:cs typeface="Arial" pitchFamily="34" charset="0"/>
              </a:rPr>
              <a:t>th</a:t>
            </a:r>
            <a:r>
              <a:rPr lang="en-US" sz="1800" b="0" kern="1200" dirty="0" smtClean="0">
                <a:solidFill>
                  <a:srgbClr val="000090"/>
                </a:solidFill>
                <a:latin typeface="Arial" pitchFamily="34" charset="0"/>
                <a:cs typeface="Arial" pitchFamily="34" charset="0"/>
              </a:rPr>
              <a:t>, develops a leak and  stalls in the Gulf of Thailand. It is then towed to </a:t>
            </a:r>
            <a:r>
              <a:rPr lang="en-US" sz="1800" b="0" kern="1200" dirty="0">
                <a:solidFill>
                  <a:srgbClr val="000090"/>
                </a:solidFill>
                <a:latin typeface="Arial" pitchFamily="34" charset="0"/>
                <a:cs typeface="Arial" pitchFamily="34" charset="0"/>
              </a:rPr>
              <a:t>Singapore where all its cargo is loaded onto another </a:t>
            </a:r>
            <a:r>
              <a:rPr lang="en-US" sz="1800" b="0" kern="1200" dirty="0" smtClean="0">
                <a:solidFill>
                  <a:srgbClr val="000090"/>
                </a:solidFill>
                <a:latin typeface="Arial" pitchFamily="34" charset="0"/>
                <a:cs typeface="Arial" pitchFamily="34" charset="0"/>
              </a:rPr>
              <a:t>vessel on January 18</a:t>
            </a:r>
            <a:r>
              <a:rPr lang="en-US" sz="1800" b="0" kern="1200" baseline="30000" dirty="0" smtClean="0">
                <a:solidFill>
                  <a:srgbClr val="000090"/>
                </a:solidFill>
                <a:latin typeface="Arial" pitchFamily="34" charset="0"/>
                <a:cs typeface="Arial" pitchFamily="34" charset="0"/>
              </a:rPr>
              <a:t>th</a:t>
            </a:r>
            <a:r>
              <a:rPr lang="en-US" sz="1800" b="0" kern="1200" dirty="0" smtClean="0">
                <a:solidFill>
                  <a:srgbClr val="000090"/>
                </a:solidFill>
                <a:latin typeface="Arial" pitchFamily="34" charset="0"/>
                <a:cs typeface="Arial" pitchFamily="34" charset="0"/>
              </a:rPr>
              <a:t>. It sets sail for </a:t>
            </a:r>
            <a:r>
              <a:rPr lang="en-US" sz="1800" b="0" kern="1200" dirty="0">
                <a:solidFill>
                  <a:srgbClr val="000090"/>
                </a:solidFill>
                <a:latin typeface="Arial" pitchFamily="34" charset="0"/>
                <a:cs typeface="Arial" pitchFamily="34" charset="0"/>
              </a:rPr>
              <a:t>the port of Bremen in Germany on January </a:t>
            </a:r>
            <a:r>
              <a:rPr lang="en-US" sz="1800" b="0" kern="1200" dirty="0" smtClean="0">
                <a:solidFill>
                  <a:srgbClr val="000090"/>
                </a:solidFill>
                <a:latin typeface="Arial" pitchFamily="34" charset="0"/>
                <a:cs typeface="Arial" pitchFamily="34" charset="0"/>
              </a:rPr>
              <a:t>19th</a:t>
            </a:r>
            <a:r>
              <a:rPr lang="en-US" sz="1800" b="0" kern="1200" dirty="0">
                <a:solidFill>
                  <a:srgbClr val="000090"/>
                </a:solidFill>
                <a:latin typeface="Arial" pitchFamily="34" charset="0"/>
                <a:cs typeface="Arial" pitchFamily="34" charset="0"/>
              </a:rPr>
              <a:t>. The ship arrives in Bremen on February </a:t>
            </a:r>
            <a:r>
              <a:rPr lang="en-US" sz="1800" b="0" kern="1200" dirty="0" smtClean="0">
                <a:solidFill>
                  <a:srgbClr val="000090"/>
                </a:solidFill>
                <a:latin typeface="Arial" pitchFamily="34" charset="0"/>
                <a:cs typeface="Arial" pitchFamily="34" charset="0"/>
              </a:rPr>
              <a:t>9th. The </a:t>
            </a:r>
            <a:r>
              <a:rPr lang="en-US" sz="1800" b="0" kern="1200" dirty="0">
                <a:solidFill>
                  <a:srgbClr val="000090"/>
                </a:solidFill>
                <a:latin typeface="Arial" pitchFamily="34" charset="0"/>
                <a:cs typeface="Arial" pitchFamily="34" charset="0"/>
              </a:rPr>
              <a:t>shipment is unloaded </a:t>
            </a:r>
            <a:r>
              <a:rPr lang="en-US" sz="1800" b="0" kern="1200" dirty="0" smtClean="0">
                <a:solidFill>
                  <a:srgbClr val="000090"/>
                </a:solidFill>
                <a:latin typeface="Arial" pitchFamily="34" charset="0"/>
                <a:cs typeface="Arial" pitchFamily="34" charset="0"/>
              </a:rPr>
              <a:t>and put onto a truck on </a:t>
            </a:r>
            <a:r>
              <a:rPr lang="en-US" sz="1800" b="0" kern="1200" dirty="0">
                <a:solidFill>
                  <a:srgbClr val="000090"/>
                </a:solidFill>
                <a:latin typeface="Arial" pitchFamily="34" charset="0"/>
                <a:cs typeface="Arial" pitchFamily="34" charset="0"/>
              </a:rPr>
              <a:t>February </a:t>
            </a:r>
            <a:r>
              <a:rPr lang="en-US" sz="1800" b="0" kern="1200" dirty="0" smtClean="0">
                <a:solidFill>
                  <a:srgbClr val="000090"/>
                </a:solidFill>
                <a:latin typeface="Arial" pitchFamily="34" charset="0"/>
                <a:cs typeface="Arial" pitchFamily="34" charset="0"/>
              </a:rPr>
              <a:t>10th </a:t>
            </a:r>
            <a:r>
              <a:rPr lang="en-US" sz="1800" b="0" kern="1200" dirty="0">
                <a:solidFill>
                  <a:srgbClr val="000090"/>
                </a:solidFill>
                <a:latin typeface="Arial" pitchFamily="34" charset="0"/>
                <a:cs typeface="Arial" pitchFamily="34" charset="0"/>
              </a:rPr>
              <a:t>and arrives at the importer’s premises </a:t>
            </a:r>
            <a:r>
              <a:rPr lang="en-US" sz="1800" b="0" kern="1200" dirty="0" smtClean="0">
                <a:solidFill>
                  <a:srgbClr val="000090"/>
                </a:solidFill>
                <a:latin typeface="Arial" pitchFamily="34" charset="0"/>
                <a:cs typeface="Arial" pitchFamily="34" charset="0"/>
              </a:rPr>
              <a:t>in Frankfurt on </a:t>
            </a:r>
            <a:r>
              <a:rPr lang="en-US" sz="1800" b="0" kern="1200" dirty="0">
                <a:solidFill>
                  <a:srgbClr val="000090"/>
                </a:solidFill>
                <a:latin typeface="Arial" pitchFamily="34" charset="0"/>
                <a:cs typeface="Arial" pitchFamily="34" charset="0"/>
              </a:rPr>
              <a:t>February </a:t>
            </a:r>
            <a:r>
              <a:rPr lang="en-US" sz="1800" b="0" kern="1200" dirty="0" smtClean="0">
                <a:solidFill>
                  <a:srgbClr val="000090"/>
                </a:solidFill>
                <a:latin typeface="Arial" pitchFamily="34" charset="0"/>
                <a:cs typeface="Arial" pitchFamily="34" charset="0"/>
              </a:rPr>
              <a:t>11th</a:t>
            </a:r>
            <a:r>
              <a:rPr lang="en-US" sz="1800" b="0" kern="1200" dirty="0">
                <a:solidFill>
                  <a:srgbClr val="000090"/>
                </a:solidFill>
                <a:latin typeface="Arial" pitchFamily="34" charset="0"/>
                <a:cs typeface="Arial" pitchFamily="34" charset="0"/>
              </a:rPr>
              <a:t>.</a:t>
            </a:r>
          </a:p>
          <a:p>
            <a:pPr marL="0" lvl="0" indent="0">
              <a:buNone/>
            </a:pPr>
            <a:endParaRPr lang="en-US" sz="1800" b="0" kern="1200" dirty="0">
              <a:solidFill>
                <a:srgbClr val="000090"/>
              </a:solidFill>
              <a:latin typeface="Arial" pitchFamily="34" charset="0"/>
              <a:cs typeface="Arial" pitchFamily="34" charset="0"/>
            </a:endParaRPr>
          </a:p>
          <a:p>
            <a:pPr marL="0" lvl="0" indent="0">
              <a:buNone/>
            </a:pPr>
            <a:r>
              <a:rPr lang="en-US" sz="1800" b="0" kern="1200" dirty="0">
                <a:solidFill>
                  <a:srgbClr val="000090"/>
                </a:solidFill>
                <a:latin typeface="Arial" pitchFamily="34" charset="0"/>
                <a:cs typeface="Arial" pitchFamily="34" charset="0"/>
              </a:rPr>
              <a:t>What is the date of export?</a:t>
            </a:r>
          </a:p>
          <a:p>
            <a:pPr marL="0" lvl="0" indent="0">
              <a:buNone/>
            </a:pPr>
            <a:r>
              <a:rPr lang="en-US" sz="1800" b="0" kern="1200" dirty="0">
                <a:solidFill>
                  <a:srgbClr val="000090"/>
                </a:solidFill>
                <a:latin typeface="Arial" pitchFamily="34" charset="0"/>
                <a:cs typeface="Arial" pitchFamily="34" charset="0"/>
              </a:rPr>
              <a:t>What is the date of import?</a:t>
            </a:r>
          </a:p>
          <a:p>
            <a:pPr marL="0" lvl="0" indent="0">
              <a:buNone/>
            </a:pPr>
            <a:r>
              <a:rPr lang="en-US" sz="1800" b="0" kern="1200" dirty="0">
                <a:solidFill>
                  <a:srgbClr val="000090"/>
                </a:solidFill>
                <a:latin typeface="Arial" pitchFamily="34" charset="0"/>
                <a:cs typeface="Arial" pitchFamily="34" charset="0"/>
              </a:rPr>
              <a:t>What is the port of export?</a:t>
            </a:r>
          </a:p>
          <a:p>
            <a:pPr marL="0" lvl="0" indent="0">
              <a:buNone/>
            </a:pPr>
            <a:r>
              <a:rPr lang="en-US" sz="1800" b="0" kern="1200" dirty="0">
                <a:solidFill>
                  <a:srgbClr val="000090"/>
                </a:solidFill>
                <a:latin typeface="Arial" pitchFamily="34" charset="0"/>
                <a:cs typeface="Arial" pitchFamily="34" charset="0"/>
              </a:rPr>
              <a:t>What is the port of import?</a:t>
            </a:r>
          </a:p>
        </p:txBody>
      </p:sp>
      <p:sp>
        <p:nvSpPr>
          <p:cNvPr id="7" name="Rectangle 2"/>
          <p:cNvSpPr txBox="1">
            <a:spLocks noChangeArrowheads="1"/>
          </p:cNvSpPr>
          <p:nvPr/>
        </p:nvSpPr>
        <p:spPr bwMode="auto">
          <a:xfrm>
            <a:off x="1371600" y="221516"/>
            <a:ext cx="7239000" cy="457200"/>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0" fontAlgn="base" hangingPunct="0">
              <a:spcBef>
                <a:spcPct val="0"/>
              </a:spcBef>
              <a:spcAft>
                <a:spcPct val="0"/>
              </a:spcAft>
              <a:defRPr sz="3200" b="1">
                <a:solidFill>
                  <a:srgbClr val="0C479D"/>
                </a:solidFill>
                <a:latin typeface="+mj-lt"/>
                <a:ea typeface="+mj-ea"/>
                <a:cs typeface="+mj-cs"/>
              </a:defRPr>
            </a:lvl1pPr>
            <a:lvl2pPr algn="l" rtl="0" eaLnBrk="0" fontAlgn="base" hangingPunct="0">
              <a:spcBef>
                <a:spcPct val="0"/>
              </a:spcBef>
              <a:spcAft>
                <a:spcPct val="0"/>
              </a:spcAft>
              <a:defRPr sz="3200" b="1">
                <a:solidFill>
                  <a:srgbClr val="0C479D"/>
                </a:solidFill>
                <a:latin typeface="Tahoma" pitchFamily="34" charset="0"/>
              </a:defRPr>
            </a:lvl2pPr>
            <a:lvl3pPr algn="l" rtl="0" eaLnBrk="0" fontAlgn="base" hangingPunct="0">
              <a:spcBef>
                <a:spcPct val="0"/>
              </a:spcBef>
              <a:spcAft>
                <a:spcPct val="0"/>
              </a:spcAft>
              <a:defRPr sz="3200" b="1">
                <a:solidFill>
                  <a:srgbClr val="0C479D"/>
                </a:solidFill>
                <a:latin typeface="Tahoma" pitchFamily="34" charset="0"/>
              </a:defRPr>
            </a:lvl3pPr>
            <a:lvl4pPr algn="l" rtl="0" eaLnBrk="0" fontAlgn="base" hangingPunct="0">
              <a:spcBef>
                <a:spcPct val="0"/>
              </a:spcBef>
              <a:spcAft>
                <a:spcPct val="0"/>
              </a:spcAft>
              <a:defRPr sz="3200" b="1">
                <a:solidFill>
                  <a:srgbClr val="0C479D"/>
                </a:solidFill>
                <a:latin typeface="Tahoma" pitchFamily="34" charset="0"/>
              </a:defRPr>
            </a:lvl4pPr>
            <a:lvl5pPr algn="l" rtl="0" eaLnBrk="0" fontAlgn="base" hangingPunct="0">
              <a:spcBef>
                <a:spcPct val="0"/>
              </a:spcBef>
              <a:spcAft>
                <a:spcPct val="0"/>
              </a:spcAft>
              <a:defRPr sz="3200" b="1">
                <a:solidFill>
                  <a:srgbClr val="0C479D"/>
                </a:solidFill>
                <a:latin typeface="Tahoma" pitchFamily="34" charset="0"/>
              </a:defRPr>
            </a:lvl5pPr>
            <a:lvl6pPr marL="457200" algn="l" rtl="0" eaLnBrk="0" fontAlgn="base" hangingPunct="0">
              <a:spcBef>
                <a:spcPct val="0"/>
              </a:spcBef>
              <a:spcAft>
                <a:spcPct val="0"/>
              </a:spcAft>
              <a:defRPr sz="3200" b="1">
                <a:solidFill>
                  <a:srgbClr val="0C479D"/>
                </a:solidFill>
                <a:latin typeface="Tahoma" pitchFamily="34" charset="0"/>
              </a:defRPr>
            </a:lvl6pPr>
            <a:lvl7pPr marL="914400" algn="l" rtl="0" eaLnBrk="0" fontAlgn="base" hangingPunct="0">
              <a:spcBef>
                <a:spcPct val="0"/>
              </a:spcBef>
              <a:spcAft>
                <a:spcPct val="0"/>
              </a:spcAft>
              <a:defRPr sz="3200" b="1">
                <a:solidFill>
                  <a:srgbClr val="0C479D"/>
                </a:solidFill>
                <a:latin typeface="Tahoma" pitchFamily="34" charset="0"/>
              </a:defRPr>
            </a:lvl7pPr>
            <a:lvl8pPr marL="1371600" algn="l" rtl="0" eaLnBrk="0" fontAlgn="base" hangingPunct="0">
              <a:spcBef>
                <a:spcPct val="0"/>
              </a:spcBef>
              <a:spcAft>
                <a:spcPct val="0"/>
              </a:spcAft>
              <a:defRPr sz="3200" b="1">
                <a:solidFill>
                  <a:srgbClr val="0C479D"/>
                </a:solidFill>
                <a:latin typeface="Tahoma" pitchFamily="34" charset="0"/>
              </a:defRPr>
            </a:lvl8pPr>
            <a:lvl9pPr marL="1828800" algn="l" rtl="0" eaLnBrk="0" fontAlgn="base" hangingPunct="0">
              <a:spcBef>
                <a:spcPct val="0"/>
              </a:spcBef>
              <a:spcAft>
                <a:spcPct val="0"/>
              </a:spcAft>
              <a:defRPr sz="3200" b="1">
                <a:solidFill>
                  <a:srgbClr val="0C479D"/>
                </a:solidFill>
                <a:latin typeface="Tahoma" pitchFamily="34" charset="0"/>
              </a:defRPr>
            </a:lvl9pPr>
          </a:lstStyle>
          <a:p>
            <a:pPr algn="ctr">
              <a:buNone/>
            </a:pPr>
            <a:r>
              <a:rPr lang="en-US" sz="2800" dirty="0" smtClean="0">
                <a:solidFill>
                  <a:srgbClr val="000090"/>
                </a:solidFill>
                <a:latin typeface="Arial" charset="0"/>
                <a:cs typeface="Arial" charset="0"/>
              </a:rPr>
              <a:t>WORKSHOP</a:t>
            </a:r>
            <a:endParaRPr lang="en-US" sz="2800" dirty="0">
              <a:solidFill>
                <a:srgbClr val="000090"/>
              </a:solidFill>
              <a:latin typeface="Arial" charset="0"/>
              <a:cs typeface="Arial" charset="0"/>
            </a:endParaRPr>
          </a:p>
        </p:txBody>
      </p:sp>
      <p:sp>
        <p:nvSpPr>
          <p:cNvPr id="9" name="Rectangle 8"/>
          <p:cNvSpPr/>
          <p:nvPr/>
        </p:nvSpPr>
        <p:spPr>
          <a:xfrm>
            <a:off x="3733800" y="4953000"/>
            <a:ext cx="1295400" cy="307777"/>
          </a:xfrm>
          <a:prstGeom prst="rect">
            <a:avLst/>
          </a:prstGeom>
        </p:spPr>
        <p:txBody>
          <a:bodyPr wrap="square">
            <a:spAutoFit/>
          </a:bodyPr>
          <a:lstStyle/>
          <a:p>
            <a:pPr>
              <a:buNone/>
            </a:pPr>
            <a:r>
              <a:rPr lang="en-US" sz="1400" b="0" i="1" dirty="0" smtClean="0">
                <a:solidFill>
                  <a:srgbClr val="FF0000"/>
                </a:solidFill>
                <a:effectLst/>
              </a:rPr>
              <a:t>January 8th</a:t>
            </a:r>
            <a:endParaRPr lang="en-US" sz="1400" dirty="0"/>
          </a:p>
        </p:txBody>
      </p:sp>
      <p:sp>
        <p:nvSpPr>
          <p:cNvPr id="11" name="Rectangle 10"/>
          <p:cNvSpPr/>
          <p:nvPr/>
        </p:nvSpPr>
        <p:spPr>
          <a:xfrm>
            <a:off x="3733800" y="5293470"/>
            <a:ext cx="1295400" cy="307777"/>
          </a:xfrm>
          <a:prstGeom prst="rect">
            <a:avLst/>
          </a:prstGeom>
        </p:spPr>
        <p:txBody>
          <a:bodyPr wrap="square">
            <a:spAutoFit/>
          </a:bodyPr>
          <a:lstStyle/>
          <a:p>
            <a:pPr>
              <a:buNone/>
            </a:pPr>
            <a:r>
              <a:rPr lang="en-US" sz="1400" b="0" i="1" dirty="0" smtClean="0">
                <a:solidFill>
                  <a:srgbClr val="FF0000"/>
                </a:solidFill>
                <a:effectLst/>
              </a:rPr>
              <a:t>February 9th</a:t>
            </a:r>
            <a:endParaRPr lang="en-US" sz="1400" dirty="0"/>
          </a:p>
        </p:txBody>
      </p:sp>
      <p:sp>
        <p:nvSpPr>
          <p:cNvPr id="12" name="Rectangle 11"/>
          <p:cNvSpPr/>
          <p:nvPr/>
        </p:nvSpPr>
        <p:spPr>
          <a:xfrm>
            <a:off x="3733800" y="5638800"/>
            <a:ext cx="1295400" cy="307777"/>
          </a:xfrm>
          <a:prstGeom prst="rect">
            <a:avLst/>
          </a:prstGeom>
        </p:spPr>
        <p:txBody>
          <a:bodyPr wrap="square">
            <a:spAutoFit/>
          </a:bodyPr>
          <a:lstStyle/>
          <a:p>
            <a:pPr>
              <a:buNone/>
            </a:pPr>
            <a:r>
              <a:rPr lang="en-US" sz="1400" b="0" i="1" dirty="0" smtClean="0">
                <a:solidFill>
                  <a:srgbClr val="FF0000"/>
                </a:solidFill>
                <a:effectLst/>
              </a:rPr>
              <a:t>Bangkok</a:t>
            </a:r>
            <a:endParaRPr lang="en-US" sz="1400" dirty="0"/>
          </a:p>
        </p:txBody>
      </p:sp>
      <p:sp>
        <p:nvSpPr>
          <p:cNvPr id="13" name="Rectangle 12"/>
          <p:cNvSpPr/>
          <p:nvPr/>
        </p:nvSpPr>
        <p:spPr>
          <a:xfrm>
            <a:off x="3728928" y="5952250"/>
            <a:ext cx="914400" cy="304800"/>
          </a:xfrm>
          <a:prstGeom prst="rect">
            <a:avLst/>
          </a:prstGeom>
        </p:spPr>
        <p:txBody>
          <a:bodyPr wrap="square">
            <a:spAutoFit/>
          </a:bodyPr>
          <a:lstStyle/>
          <a:p>
            <a:pPr>
              <a:buNone/>
            </a:pPr>
            <a:r>
              <a:rPr lang="en-US" sz="1400" b="0" i="1" dirty="0" smtClean="0">
                <a:solidFill>
                  <a:srgbClr val="FF0000"/>
                </a:solidFill>
                <a:effectLst/>
              </a:rPr>
              <a:t>Bremen</a:t>
            </a:r>
            <a:endParaRPr lang="en-US" sz="1400" dirty="0"/>
          </a:p>
        </p:txBody>
      </p:sp>
      <p:sp>
        <p:nvSpPr>
          <p:cNvPr id="14" name="Footer Placeholder 2"/>
          <p:cNvSpPr>
            <a:spLocks noGrp="1"/>
          </p:cNvSpPr>
          <p:nvPr>
            <p:ph type="ftr" sz="quarter" idx="11"/>
          </p:nvPr>
        </p:nvSpPr>
        <p:spPr>
          <a:xfrm>
            <a:off x="1828800" y="6473370"/>
            <a:ext cx="4891088" cy="190500"/>
          </a:xfrm>
        </p:spPr>
        <p:txBody>
          <a:bodyPr/>
          <a:lstStyle/>
          <a:p>
            <a:r>
              <a:rPr lang="en-US" dirty="0"/>
              <a:t>CHULALONGKORN UNIVERSITY, BBA PROGRAM, INTERNATIONAL TRADE, SPRING </a:t>
            </a:r>
            <a:r>
              <a:rPr lang="en-US" dirty="0" smtClean="0"/>
              <a:t>2019</a:t>
            </a:r>
            <a:endParaRPr lang="en-US" dirty="0"/>
          </a:p>
        </p:txBody>
      </p:sp>
      <p:sp>
        <p:nvSpPr>
          <p:cNvPr id="15" name="Date Placeholder 1"/>
          <p:cNvSpPr>
            <a:spLocks noGrp="1"/>
          </p:cNvSpPr>
          <p:nvPr>
            <p:ph type="dt" sz="half" idx="10"/>
          </p:nvPr>
        </p:nvSpPr>
        <p:spPr>
          <a:xfrm>
            <a:off x="195263" y="6496050"/>
            <a:ext cx="1557337" cy="209550"/>
          </a:xfrm>
        </p:spPr>
        <p:txBody>
          <a:bodyPr/>
          <a:lstStyle/>
          <a:p>
            <a:r>
              <a:rPr lang="en-US" dirty="0" smtClean="0"/>
              <a:t>Tuesday, February 12, 2019</a:t>
            </a:r>
          </a:p>
        </p:txBody>
      </p:sp>
    </p:spTree>
    <p:extLst>
      <p:ext uri="{BB962C8B-B14F-4D97-AF65-F5344CB8AC3E}">
        <p14:creationId xmlns:p14="http://schemas.microsoft.com/office/powerpoint/2010/main" val="32892044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DDDDDD"/>
      </a:accent1>
      <a:accent2>
        <a:srgbClr val="3333CC"/>
      </a:accent2>
      <a:accent3>
        <a:srgbClr val="FFFFFF"/>
      </a:accent3>
      <a:accent4>
        <a:srgbClr val="000000"/>
      </a:accent4>
      <a:accent5>
        <a:srgbClr val="EBEBEB"/>
      </a:accent5>
      <a:accent6>
        <a:srgbClr val="2D2DB9"/>
      </a:accent6>
      <a:hlink>
        <a:srgbClr val="6666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Pct val="80000"/>
          <a:buFont typeface="Wingdings" pitchFamily="2" charset="2"/>
          <a:buChar char="•"/>
          <a:tabLst/>
          <a:defRPr kumimoji="0" lang="en-US" sz="2000" b="1" i="0" u="none" strike="noStrike" cap="none" normalizeH="0" baseline="0" smtClean="0">
            <a:ln>
              <a:noFill/>
            </a:ln>
            <a:solidFill>
              <a:srgbClr val="0C479D"/>
            </a:solidFill>
            <a:effectLst>
              <a:outerShdw blurRad="38100" dist="38100" dir="2700000" algn="tl">
                <a:srgbClr val="000000">
                  <a:alpha val="43137"/>
                </a:srgbClr>
              </a:outerShdw>
            </a:effectLst>
            <a:latin typeface="Arial Unicode MS"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Pct val="80000"/>
          <a:buFont typeface="Wingdings" pitchFamily="2" charset="2"/>
          <a:buChar char="•"/>
          <a:tabLst/>
          <a:defRPr kumimoji="0" lang="en-US" sz="2000" b="1" i="0" u="none" strike="noStrike" cap="none" normalizeH="0" baseline="0" smtClean="0">
            <a:ln>
              <a:noFill/>
            </a:ln>
            <a:solidFill>
              <a:srgbClr val="0C479D"/>
            </a:solidFill>
            <a:effectLst>
              <a:outerShdw blurRad="38100" dist="38100" dir="2700000" algn="tl">
                <a:srgbClr val="000000">
                  <a:alpha val="43137"/>
                </a:srgbClr>
              </a:outerShdw>
            </a:effectLst>
            <a:latin typeface="Arial Unicode MS" pitchFamily="34" charset="-128"/>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33354</TotalTime>
  <Words>917</Words>
  <Application>Microsoft Macintosh PowerPoint</Application>
  <PresentationFormat>On-screen Show (4:3)</PresentationFormat>
  <Paragraphs>93</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Dates and Places</vt:lpstr>
    </vt:vector>
  </TitlesOfParts>
  <Manager/>
  <Company>Asmara USA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Ashok Sadhwani</dc:creator>
  <cp:keywords/>
  <dc:description/>
  <cp:lastModifiedBy>Ashok Sadhwani</cp:lastModifiedBy>
  <cp:revision>585</cp:revision>
  <cp:lastPrinted>1998-04-28T22:07:07Z</cp:lastPrinted>
  <dcterms:created xsi:type="dcterms:W3CDTF">2000-08-25T16:46:29Z</dcterms:created>
  <dcterms:modified xsi:type="dcterms:W3CDTF">2019-02-08T13:22:52Z</dcterms:modified>
  <cp:category/>
</cp:coreProperties>
</file>